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jpeg"/>
  <Override PartName="/ppt/media/image20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78" r:id="rId3"/>
    <p:sldId id="276" r:id="rId4"/>
    <p:sldId id="359" r:id="rId5"/>
    <p:sldId id="259" r:id="rId6"/>
    <p:sldId id="323" r:id="rId7"/>
    <p:sldId id="346" r:id="rId8"/>
    <p:sldId id="302" r:id="rId9"/>
    <p:sldId id="289" r:id="rId10"/>
    <p:sldId id="301" r:id="rId11"/>
    <p:sldId id="260" r:id="rId12"/>
    <p:sldId id="347" r:id="rId13"/>
    <p:sldId id="325" r:id="rId14"/>
    <p:sldId id="324" r:id="rId15"/>
    <p:sldId id="378" r:id="rId16"/>
    <p:sldId id="379" r:id="rId17"/>
    <p:sldId id="380" r:id="rId18"/>
    <p:sldId id="343" r:id="rId19"/>
    <p:sldId id="381" r:id="rId20"/>
    <p:sldId id="382" r:id="rId21"/>
    <p:sldId id="384" r:id="rId22"/>
    <p:sldId id="383" r:id="rId23"/>
    <p:sldId id="393" r:id="rId24"/>
    <p:sldId id="3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48B51-153F-4F10-AA37-0EDEFF8462E7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D4235-ABE1-49B1-B400-26527EDC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9549-5A20-44FD-8EA1-B16F2FB225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7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2FD8-CF83-5C95-4917-7EA2376BE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561F-27C6-E765-A3D2-F68F86747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48473-B648-984F-42F0-B0D355D8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71356-4DBE-BA45-719A-19B4D1E3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ED07-14FE-B143-9B3E-3649E77A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7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72A8-F6EC-3C2F-6DD2-2174A74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763BE-AA5C-7944-8D47-C3819E2AA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CF10F-0AAC-E90D-FAF0-00169631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F11BD-52CC-3304-7D8C-4F168A30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E84E5-20EF-F793-EE86-060F5D3B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B9A44A-19D7-9804-608A-57C9BE08B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FF65E-0E43-A11C-F4A4-E54415ADA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47F7-0C7F-DBA2-85AE-08D3521D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E6EF7-CB6A-302F-6A6C-D07C3B555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09F42-067D-EAC9-6889-336E1082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99AF-D972-6C00-4116-A6F1E747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AECDB-E54C-9024-D44C-7451A9E24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6CE1B-06F7-99DA-293F-CFD2A91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EDC99-C702-A20F-2D55-4B579C37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0E5D9-6CF8-FB76-B9AC-50E547A7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2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BA2B-EFFB-2190-6EB4-86A3B204A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0FD56-27AE-6570-1CF0-79A481E1F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6B3A-C0CC-D25C-ED03-55D5C8DE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8BAC2-BAC1-9469-8A5B-36129568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25F3-905E-2A4A-3B75-D926E21C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1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A951-7ACA-FD89-8DD8-6B2CAD28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B543-85FC-9555-0E4D-C5EBB92C1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1B79-D49D-96B7-AC9A-F9EDBC5E8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FE069-8B38-A311-4ADD-D2EE71397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BCD49-BC4B-BA15-E43E-391A3D7F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E3961-DFD9-B2C5-00D1-39524626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3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9962-6DC1-A91B-3C9C-5B1AE7F3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533CE-BD27-8A7B-077B-E7E7537E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BFE84-A3B1-8958-F5CB-D0CCDE43A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7FA8D-44EA-304F-A652-9986E540A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9F2E9-19B9-C32F-37EF-D9E45E453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42910-C921-8173-3C35-AB979542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21FF7-A531-E4BD-3D81-BA14BC76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E1658-C960-50A8-204E-A1E30CBA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5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A74B-1984-BB56-A13A-00AC2C81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835C5-A2D4-26E2-5838-3379A8DD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0E696-D02B-6F98-4DD0-52925EF5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BCCB8-B158-D714-0209-92FF78C8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D07DAE-B205-3BA8-D36E-003FCC7B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22F3B-F0BE-6332-341C-B202DDC1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8C65-4FD0-0B19-EF25-00EA483E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3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57C-36AB-4949-3CCD-F306AE27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567A-385A-B7E4-220A-DB12F7191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B8567-68EB-3E8F-B6B6-22DE2BF01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A1607-8744-A6B3-E07D-881B482B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72B84-4C73-BD4B-2411-C18D4AB2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8CA28-9A1B-4C31-04B7-BF69E4EC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99F4-5936-8967-0199-EEF2865E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CD76F-7D82-CD67-237D-355FBD5F9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66C6B-5885-F650-BB99-EF1A61239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34CE7-03AB-B5FB-6811-8F308F02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355DC-7751-F6B0-1575-DAB435B5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CD42E-9559-2757-EB57-6805DF0A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2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8991E-F80E-FA2F-C542-575EEAD66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D2DDF-91B6-7B20-366E-3B2AA5C8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58A6-A186-5D09-6149-DC48EF4B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07F17-7975-46D5-B6C7-3105CED17634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6DCEA-9A1E-97E1-53E7-F330301CC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E7-6508-59F2-BBFF-245ECF3B3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1FF6-6D5C-4CC7-8EEF-F3CD6042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5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5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rr.purdue.edu/members/506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092-F27B-4322-B437-06AED9C51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387" y="2174208"/>
            <a:ext cx="11651226" cy="978060"/>
          </a:xfrm>
        </p:spPr>
        <p:txBody>
          <a:bodyPr>
            <a:normAutofit/>
          </a:bodyPr>
          <a:lstStyle/>
          <a:p>
            <a:r>
              <a:rPr lang="en-US" sz="4800"/>
              <a:t>Multi-view and Cross-view Brain Decoding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B993B-872E-60C5-23D6-5F07C22B8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9675" y="4972050"/>
            <a:ext cx="9458325" cy="545026"/>
          </a:xfrm>
        </p:spPr>
        <p:txBody>
          <a:bodyPr/>
          <a:lstStyle/>
          <a:p>
            <a:r>
              <a:rPr lang="en-US"/>
              <a:t>Subba Reddy Oota</a:t>
            </a:r>
            <a:r>
              <a:rPr lang="en-US" baseline="30000"/>
              <a:t>1,2</a:t>
            </a:r>
            <a:r>
              <a:rPr lang="en-US"/>
              <a:t>, Jashn Arora</a:t>
            </a:r>
            <a:r>
              <a:rPr lang="en-US" baseline="30000"/>
              <a:t>2</a:t>
            </a:r>
            <a:r>
              <a:rPr lang="en-US"/>
              <a:t>, Manish Gupta</a:t>
            </a:r>
            <a:r>
              <a:rPr lang="en-US" baseline="30000"/>
              <a:t>2,3</a:t>
            </a:r>
            <a:r>
              <a:rPr lang="en-US"/>
              <a:t>, Bapi Raju Surampudi</a:t>
            </a:r>
            <a:r>
              <a:rPr lang="en-US" baseline="30000"/>
              <a:t>2</a:t>
            </a:r>
            <a:r>
              <a:rPr lang="en-US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BE78357-CB43-0CB2-DCC4-3F34F5487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0"/>
            <a:ext cx="1902372" cy="993913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34659C-EEAC-07A0-9521-1C488792E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29" y="73685"/>
            <a:ext cx="1779204" cy="87537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51235E8-C04F-B9FE-0B93-65DE41E35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11" y="155474"/>
            <a:ext cx="3018502" cy="62077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E1E7F5A9-610C-B41B-70E3-B601F2841C49}"/>
              </a:ext>
            </a:extLst>
          </p:cNvPr>
          <p:cNvSpPr txBox="1">
            <a:spLocks/>
          </p:cNvSpPr>
          <p:nvPr/>
        </p:nvSpPr>
        <p:spPr>
          <a:xfrm>
            <a:off x="4676775" y="3540767"/>
            <a:ext cx="2347913" cy="754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August 13, 2022</a:t>
            </a:r>
          </a:p>
          <a:p>
            <a:r>
              <a:rPr lang="en-US" sz="2000"/>
              <a:t>COLING 2022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A100193-EDB6-B57A-69FF-C5D5D515AEB5}"/>
              </a:ext>
            </a:extLst>
          </p:cNvPr>
          <p:cNvSpPr txBox="1">
            <a:spLocks/>
          </p:cNvSpPr>
          <p:nvPr/>
        </p:nvSpPr>
        <p:spPr>
          <a:xfrm>
            <a:off x="3157537" y="5826817"/>
            <a:ext cx="5876925" cy="30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/>
              <a:t>1</a:t>
            </a:r>
            <a:r>
              <a:rPr lang="en-US"/>
              <a:t>Inria Bordeaux France, </a:t>
            </a:r>
            <a:r>
              <a:rPr lang="en-US" baseline="30000"/>
              <a:t>2</a:t>
            </a:r>
            <a:r>
              <a:rPr lang="en-US"/>
              <a:t>IIIT-Hyderabad, </a:t>
            </a:r>
            <a:r>
              <a:rPr lang="en-US" baseline="30000"/>
              <a:t>3</a:t>
            </a:r>
            <a:r>
              <a:rPr lang="en-US"/>
              <a:t>Microsoft India</a:t>
            </a:r>
          </a:p>
        </p:txBody>
      </p:sp>
    </p:spTree>
    <p:extLst>
      <p:ext uri="{BB962C8B-B14F-4D97-AF65-F5344CB8AC3E}">
        <p14:creationId xmlns:p14="http://schemas.microsoft.com/office/powerpoint/2010/main" val="375566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"/>
    </mc:Choice>
    <mc:Fallback xmlns="">
      <p:transition spd="slow" advTm="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C1B7-EEEB-D5C7-85FC-7FFF6EAE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73026"/>
            <a:ext cx="10515600" cy="850832"/>
          </a:xfrm>
        </p:spPr>
        <p:txBody>
          <a:bodyPr>
            <a:normAutofit/>
          </a:bodyPr>
          <a:lstStyle/>
          <a:p>
            <a:r>
              <a:rPr lang="en-US" sz="4000"/>
              <a:t>Brain Decoder Schematic? (concept+sentence)</a:t>
            </a:r>
          </a:p>
        </p:txBody>
      </p:sp>
      <p:pic>
        <p:nvPicPr>
          <p:cNvPr id="9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7814A7A-479A-23DD-DA8C-9088D04B8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1" t="36914"/>
          <a:stretch/>
        </p:blipFill>
        <p:spPr>
          <a:xfrm rot="10800000" flipV="1">
            <a:off x="532567" y="4166899"/>
            <a:ext cx="1762684" cy="1608161"/>
          </a:xfr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4ACC26-053D-FB94-8094-77A694305BC7}"/>
              </a:ext>
            </a:extLst>
          </p:cNvPr>
          <p:cNvSpPr/>
          <p:nvPr/>
        </p:nvSpPr>
        <p:spPr>
          <a:xfrm rot="5400000">
            <a:off x="828710" y="2861700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380DC-75AE-FDEF-6FBF-05DBE9B7FE0A}"/>
              </a:ext>
            </a:extLst>
          </p:cNvPr>
          <p:cNvSpPr txBox="1"/>
          <p:nvPr/>
        </p:nvSpPr>
        <p:spPr>
          <a:xfrm>
            <a:off x="545564" y="1763268"/>
            <a:ext cx="1650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Apartment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4BCCB2-EBE0-DF7D-B1A4-B89E0FD07809}"/>
              </a:ext>
            </a:extLst>
          </p:cNvPr>
          <p:cNvSpPr txBox="1"/>
          <p:nvPr/>
        </p:nvSpPr>
        <p:spPr>
          <a:xfrm>
            <a:off x="9633087" y="1728049"/>
            <a:ext cx="1650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Apartment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EFAD52-BB98-5F3C-359E-A954C61C46C4}"/>
              </a:ext>
            </a:extLst>
          </p:cNvPr>
          <p:cNvSpPr/>
          <p:nvPr/>
        </p:nvSpPr>
        <p:spPr>
          <a:xfrm rot="5400000">
            <a:off x="9916233" y="2861701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pic>
        <p:nvPicPr>
          <p:cNvPr id="21" name="Content Placeholder 4" descr="Graphical user interface, 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CDB03C1-3577-DAC3-3966-5F135BAFE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6"/>
          <a:stretch/>
        </p:blipFill>
        <p:spPr>
          <a:xfrm>
            <a:off x="6942706" y="3974928"/>
            <a:ext cx="1582993" cy="1838632"/>
          </a:xfrm>
          <a:prstGeom prst="rect">
            <a:avLst/>
          </a:prstGeom>
        </p:spPr>
      </p:pic>
      <p:pic>
        <p:nvPicPr>
          <p:cNvPr id="22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1A814A9-330F-DF03-3DD4-E98EEC5CD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7" r="15356"/>
          <a:stretch/>
        </p:blipFill>
        <p:spPr>
          <a:xfrm>
            <a:off x="8389374" y="2899055"/>
            <a:ext cx="442452" cy="2914505"/>
          </a:xfrm>
          <a:prstGeom prst="rect">
            <a:avLst/>
          </a:prstGeom>
        </p:spPr>
      </p:pic>
      <p:pic>
        <p:nvPicPr>
          <p:cNvPr id="23" name="Content Placeholder 4" descr="Graphical user interface, 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5F2D06-C014-CAFD-C470-A86E2756C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6" r="25552"/>
          <a:stretch/>
        </p:blipFill>
        <p:spPr>
          <a:xfrm>
            <a:off x="4616245" y="4126098"/>
            <a:ext cx="2309256" cy="18386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FD5CB2-27C7-E71B-8F4C-EBCDD981BBF9}"/>
              </a:ext>
            </a:extLst>
          </p:cNvPr>
          <p:cNvSpPr/>
          <p:nvPr/>
        </p:nvSpPr>
        <p:spPr>
          <a:xfrm>
            <a:off x="5091380" y="3583173"/>
            <a:ext cx="1276350" cy="542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Ridge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BB792A-B359-E112-0CC0-192BE8CC3450}"/>
              </a:ext>
            </a:extLst>
          </p:cNvPr>
          <p:cNvSpPr txBox="1"/>
          <p:nvPr/>
        </p:nvSpPr>
        <p:spPr>
          <a:xfrm>
            <a:off x="-1" y="6462369"/>
            <a:ext cx="415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Periera et al. 2018, Devlin et al. 2018 </a:t>
            </a:r>
          </a:p>
        </p:txBody>
      </p:sp>
      <p:pic>
        <p:nvPicPr>
          <p:cNvPr id="6" name="Picture 5" descr="A picture containing text, dark, orange&#10;&#10;Description automatically generated">
            <a:extLst>
              <a:ext uri="{FF2B5EF4-FFF2-40B4-BE49-F238E27FC236}">
                <a16:creationId xmlns:a16="http://schemas.microsoft.com/office/drawing/2014/main" id="{AC2BEA1F-72E1-B8E8-92B4-A35CC0E0A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0" y="1082940"/>
            <a:ext cx="2992845" cy="686594"/>
          </a:xfrm>
          <a:prstGeom prst="rect">
            <a:avLst/>
          </a:prstGeom>
        </p:spPr>
      </p:pic>
      <p:pic>
        <p:nvPicPr>
          <p:cNvPr id="8" name="Picture 7" descr="A picture containing text, plant, flower&#10;&#10;Description automatically generated">
            <a:extLst>
              <a:ext uri="{FF2B5EF4-FFF2-40B4-BE49-F238E27FC236}">
                <a16:creationId xmlns:a16="http://schemas.microsoft.com/office/drawing/2014/main" id="{54178B4D-41DA-EDF1-4080-1A72ED820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66" y="4098117"/>
            <a:ext cx="1128472" cy="14334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8ED25-997D-91D9-8240-A3E48880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10</a:t>
            </a:fld>
            <a:endParaRPr lang="en-US"/>
          </a:p>
        </p:txBody>
      </p:sp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6C1E51-FF03-AF8E-68CC-83A76E0A6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840" y="4347956"/>
            <a:ext cx="722830" cy="1057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7ED60C-04C0-D4FD-CAE0-D999B02EB3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88" y="4664762"/>
            <a:ext cx="341947" cy="185841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BB7DAB1-328D-6D07-F122-93F9E18C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4C03B-404C-5EC0-D03E-0FDB485C3BB1}"/>
              </a:ext>
            </a:extLst>
          </p:cNvPr>
          <p:cNvSpPr txBox="1"/>
          <p:nvPr/>
        </p:nvSpPr>
        <p:spPr>
          <a:xfrm>
            <a:off x="9776346" y="5566914"/>
            <a:ext cx="1151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BERT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8238642-E595-2879-FBC8-EA5491ADB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166" y="3762609"/>
            <a:ext cx="2291981" cy="18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8" grpId="0"/>
      <p:bldP spid="14" grpId="0" animBg="1"/>
      <p:bldP spid="24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D878355-65CE-0340-1A72-037B92EBADAA}"/>
              </a:ext>
            </a:extLst>
          </p:cNvPr>
          <p:cNvSpPr/>
          <p:nvPr/>
        </p:nvSpPr>
        <p:spPr>
          <a:xfrm>
            <a:off x="2069282" y="3258747"/>
            <a:ext cx="526595" cy="451514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5A3B2-4999-8CA9-AEE4-9B419B1D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40921"/>
            <a:ext cx="10515600" cy="918926"/>
          </a:xfrm>
        </p:spPr>
        <p:txBody>
          <a:bodyPr>
            <a:normAutofit/>
          </a:bodyPr>
          <a:lstStyle/>
          <a:p>
            <a:r>
              <a:rPr lang="en-US" sz="4000"/>
              <a:t>Evaluating Decoding Models: Pairwise Accuracy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64AD3E8-5FAC-7DA5-2857-04C01194D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2" t="18142" r="33762" b="57937"/>
          <a:stretch/>
        </p:blipFill>
        <p:spPr>
          <a:xfrm>
            <a:off x="4578482" y="3651120"/>
            <a:ext cx="1601613" cy="90454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E26692-9E31-5C1A-49A5-127E166AD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30" y="3317888"/>
            <a:ext cx="249925" cy="33323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14F229-EA37-3094-7360-828F505E5063}"/>
              </a:ext>
            </a:extLst>
          </p:cNvPr>
          <p:cNvSpPr/>
          <p:nvPr/>
        </p:nvSpPr>
        <p:spPr>
          <a:xfrm>
            <a:off x="2074751" y="4470113"/>
            <a:ext cx="526595" cy="451514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21A49-1248-476A-DEAB-286E23AF2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23" y="4511568"/>
            <a:ext cx="296441" cy="364850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730477DB-7DB7-0E56-E9B0-CC9695EA330E}"/>
              </a:ext>
            </a:extLst>
          </p:cNvPr>
          <p:cNvSpPr/>
          <p:nvPr/>
        </p:nvSpPr>
        <p:spPr>
          <a:xfrm>
            <a:off x="2672169" y="3484504"/>
            <a:ext cx="198166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F989B3-5E20-DF3D-2AE5-E98CD3053103}"/>
              </a:ext>
            </a:extLst>
          </p:cNvPr>
          <p:cNvSpPr/>
          <p:nvPr/>
        </p:nvSpPr>
        <p:spPr>
          <a:xfrm>
            <a:off x="2676348" y="4693994"/>
            <a:ext cx="218098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73440-BCF0-7BEB-C26C-AAB2ABFFB6A9}"/>
              </a:ext>
            </a:extLst>
          </p:cNvPr>
          <p:cNvSpPr/>
          <p:nvPr/>
        </p:nvSpPr>
        <p:spPr>
          <a:xfrm>
            <a:off x="8272813" y="3325140"/>
            <a:ext cx="546364" cy="468876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C35CA2-55AC-990F-DCA8-6A047E86F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85" y="3376457"/>
            <a:ext cx="264758" cy="37823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902F807-9CE3-39CD-2444-598BC49D8234}"/>
              </a:ext>
            </a:extLst>
          </p:cNvPr>
          <p:cNvSpPr/>
          <p:nvPr/>
        </p:nvSpPr>
        <p:spPr>
          <a:xfrm>
            <a:off x="8266382" y="4482301"/>
            <a:ext cx="546364" cy="468876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B2B680-48F3-93CF-7092-AE99C24E7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65" y="4521293"/>
            <a:ext cx="317039" cy="384976"/>
          </a:xfrm>
          <a:prstGeom prst="rect">
            <a:avLst/>
          </a:prstGeom>
        </p:spPr>
      </p:pic>
      <p:sp>
        <p:nvSpPr>
          <p:cNvPr id="25" name="Arrow: Left 24">
            <a:extLst>
              <a:ext uri="{FF2B5EF4-FFF2-40B4-BE49-F238E27FC236}">
                <a16:creationId xmlns:a16="http://schemas.microsoft.com/office/drawing/2014/main" id="{CA891EDD-C024-2304-3D75-C543ADE0279B}"/>
              </a:ext>
            </a:extLst>
          </p:cNvPr>
          <p:cNvSpPr/>
          <p:nvPr/>
        </p:nvSpPr>
        <p:spPr>
          <a:xfrm rot="10800000">
            <a:off x="7930111" y="4646258"/>
            <a:ext cx="212456" cy="139817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676CD407-97EA-6201-0C93-C4FBAC97BB94}"/>
              </a:ext>
            </a:extLst>
          </p:cNvPr>
          <p:cNvSpPr/>
          <p:nvPr/>
        </p:nvSpPr>
        <p:spPr>
          <a:xfrm rot="10800000">
            <a:off x="7940724" y="3522419"/>
            <a:ext cx="21245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91361C-F5FA-2518-E607-469F85AFA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48" y="4370750"/>
            <a:ext cx="1464732" cy="830651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F39449C4-249D-7017-B0E1-B3F487E5F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949" y="3325502"/>
            <a:ext cx="1425130" cy="830651"/>
          </a:xfrm>
          <a:prstGeom prst="rect">
            <a:avLst/>
          </a:prstGeom>
        </p:spPr>
      </p:pic>
      <p:pic>
        <p:nvPicPr>
          <p:cNvPr id="18" name="Picture 17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8E805625-0A94-04CE-C80C-768D6E4C2F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77" y="4320066"/>
            <a:ext cx="1397590" cy="830651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01E06F3-7D2D-7601-8358-B55FE88A36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78" y="3290200"/>
            <a:ext cx="1397590" cy="830651"/>
          </a:xfrm>
          <a:prstGeom prst="rect">
            <a:avLst/>
          </a:prstGeom>
        </p:spPr>
      </p:pic>
      <p:pic>
        <p:nvPicPr>
          <p:cNvPr id="28" name="Picture 27" descr="A picture containing text, dark, orange&#10;&#10;Description automatically generated">
            <a:extLst>
              <a:ext uri="{FF2B5EF4-FFF2-40B4-BE49-F238E27FC236}">
                <a16:creationId xmlns:a16="http://schemas.microsoft.com/office/drawing/2014/main" id="{DCF94F3E-4317-A5AC-0076-B94BFFDCC1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63" y="2492055"/>
            <a:ext cx="3030589" cy="545758"/>
          </a:xfrm>
          <a:prstGeom prst="rect">
            <a:avLst/>
          </a:prstGeom>
        </p:spPr>
      </p:pic>
      <p:pic>
        <p:nvPicPr>
          <p:cNvPr id="30" name="Picture 29" descr="A picture containing text, dark, orange&#10;&#10;Description automatically generated">
            <a:extLst>
              <a:ext uri="{FF2B5EF4-FFF2-40B4-BE49-F238E27FC236}">
                <a16:creationId xmlns:a16="http://schemas.microsoft.com/office/drawing/2014/main" id="{BC7021D7-3968-C0D2-D609-71CC537E6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93" y="2492056"/>
            <a:ext cx="2810153" cy="59893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13F874-4B1E-B314-09A5-6E6179F52080}"/>
              </a:ext>
            </a:extLst>
          </p:cNvPr>
          <p:cNvSpPr/>
          <p:nvPr/>
        </p:nvSpPr>
        <p:spPr>
          <a:xfrm>
            <a:off x="2546716" y="2383090"/>
            <a:ext cx="1017477" cy="4570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64807F-3651-25CB-E185-267696FB7EDF}"/>
              </a:ext>
            </a:extLst>
          </p:cNvPr>
          <p:cNvSpPr/>
          <p:nvPr/>
        </p:nvSpPr>
        <p:spPr>
          <a:xfrm>
            <a:off x="6889099" y="2685629"/>
            <a:ext cx="775147" cy="35218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A2B4FA-DC6D-E7DF-3287-3CB6B16CE3CF}"/>
              </a:ext>
            </a:extLst>
          </p:cNvPr>
          <p:cNvCxnSpPr>
            <a:cxnSpLocks/>
          </p:cNvCxnSpPr>
          <p:nvPr/>
        </p:nvCxnSpPr>
        <p:spPr>
          <a:xfrm flipV="1">
            <a:off x="3231459" y="2022049"/>
            <a:ext cx="657225" cy="376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32E934-38DA-3091-CACF-BD4A49A59288}"/>
              </a:ext>
            </a:extLst>
          </p:cNvPr>
          <p:cNvSpPr txBox="1"/>
          <p:nvPr/>
        </p:nvSpPr>
        <p:spPr>
          <a:xfrm>
            <a:off x="3487879" y="1536600"/>
            <a:ext cx="1551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2000" baseline="30000" noProof="0">
                <a:solidFill>
                  <a:prstClr val="black"/>
                </a:solidFill>
                <a:latin typeface="Calibri" panose="020F0502020204030204"/>
              </a:rPr>
              <a:t>th</a:t>
            </a: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 Concept Word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9FF47E-39C6-1420-5B0E-FE50B53C5F3A}"/>
              </a:ext>
            </a:extLst>
          </p:cNvPr>
          <p:cNvCxnSpPr>
            <a:cxnSpLocks/>
            <a:stCxn id="32" idx="7"/>
          </p:cNvCxnSpPr>
          <p:nvPr/>
        </p:nvCxnSpPr>
        <p:spPr>
          <a:xfrm flipV="1">
            <a:off x="7550728" y="2056367"/>
            <a:ext cx="454254" cy="680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EB251D-65C4-2286-5F1F-9DF8E0D75DDB}"/>
              </a:ext>
            </a:extLst>
          </p:cNvPr>
          <p:cNvSpPr txBox="1"/>
          <p:nvPr/>
        </p:nvSpPr>
        <p:spPr>
          <a:xfrm>
            <a:off x="7604994" y="1572976"/>
            <a:ext cx="1551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j</a:t>
            </a:r>
            <a:r>
              <a:rPr lang="en-US" sz="2000" baseline="30000" noProof="0">
                <a:solidFill>
                  <a:prstClr val="black"/>
                </a:solidFill>
                <a:latin typeface="Calibri" panose="020F0502020204030204"/>
              </a:rPr>
              <a:t>th</a:t>
            </a: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 Concept Word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D16CDE-CB08-9CB7-F5A6-434D1F2C0B24}"/>
                  </a:ext>
                </a:extLst>
              </p:cNvPr>
              <p:cNvSpPr txBox="1"/>
              <p:nvPr/>
            </p:nvSpPr>
            <p:spPr>
              <a:xfrm>
                <a:off x="2239642" y="5627020"/>
                <a:ext cx="712343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Pairwise Accuracy = 1; corr(Y</a:t>
                </a:r>
                <a:r>
                  <a:rPr lang="en-US" baseline="-25000"/>
                  <a:t>i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) + corr(Y</a:t>
                </a:r>
                <a:r>
                  <a:rPr lang="en-US" baseline="-25000"/>
                  <a:t>j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) &gt; corr(Y</a:t>
                </a:r>
                <a:r>
                  <a:rPr lang="en-US" baseline="-25000"/>
                  <a:t>i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) + corr(Y</a:t>
                </a:r>
                <a:r>
                  <a:rPr lang="en-US" baseline="-25000"/>
                  <a:t>j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)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D16CDE-CB08-9CB7-F5A6-434D1F2C0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42" y="5627020"/>
                <a:ext cx="7123433" cy="391646"/>
              </a:xfrm>
              <a:prstGeom prst="rect">
                <a:avLst/>
              </a:prstGeom>
              <a:blipFill>
                <a:blip r:embed="rId13"/>
                <a:stretch>
                  <a:fillRect l="-684"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BD83DD4-A6AF-AEBC-DB2C-06D7DDBA8F65}"/>
              </a:ext>
            </a:extLst>
          </p:cNvPr>
          <p:cNvSpPr txBox="1"/>
          <p:nvPr/>
        </p:nvSpPr>
        <p:spPr>
          <a:xfrm>
            <a:off x="0" y="646236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Periera et al. 2018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5F3978-50EF-E9EB-EC37-7B637993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11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3597F89-3B9D-E441-7006-B3E1C9F6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692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6" grpId="0" animBg="1"/>
      <p:bldP spid="17" grpId="0" animBg="1"/>
      <p:bldP spid="21" grpId="0" animBg="1"/>
      <p:bldP spid="25" grpId="0" animBg="1"/>
      <p:bldP spid="26" grpId="0" animBg="1"/>
      <p:bldP spid="31" grpId="0" animBg="1"/>
      <p:bldP spid="32" grpId="0" animBg="1"/>
      <p:bldP spid="34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D878355-65CE-0340-1A72-037B92EBADAA}"/>
              </a:ext>
            </a:extLst>
          </p:cNvPr>
          <p:cNvSpPr/>
          <p:nvPr/>
        </p:nvSpPr>
        <p:spPr>
          <a:xfrm>
            <a:off x="7279839" y="2061658"/>
            <a:ext cx="526595" cy="451514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5A3B2-4999-8CA9-AEE4-9B419B1D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40921"/>
            <a:ext cx="10515600" cy="918926"/>
          </a:xfrm>
        </p:spPr>
        <p:txBody>
          <a:bodyPr>
            <a:normAutofit/>
          </a:bodyPr>
          <a:lstStyle/>
          <a:p>
            <a:r>
              <a:rPr lang="en-US" sz="4000"/>
              <a:t>Evaluating Decoding Models: Rank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E07C3-F57D-5388-9C56-7DC44CF0B7D1}"/>
                  </a:ext>
                </a:extLst>
              </p:cNvPr>
              <p:cNvSpPr txBox="1"/>
              <p:nvPr/>
            </p:nvSpPr>
            <p:spPr>
              <a:xfrm>
                <a:off x="8687287" y="1560043"/>
                <a:ext cx="2932251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noProof="0">
                    <a:solidFill>
                      <a:prstClr val="black"/>
                    </a:solidFill>
                    <a:latin typeface="Calibri" panose="020F0502020204030204"/>
                  </a:rPr>
                  <a:t>Rank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Accuracy =</a:t>
                </a:r>
                <a:r>
                  <a: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𝑟𝑎𝑛𝑘</m:t>
                            </m:r>
                          </m:e>
                        </m:d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E07C3-F57D-5388-9C56-7DC44CF0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87" y="1560043"/>
                <a:ext cx="2932251" cy="504946"/>
              </a:xfrm>
              <a:prstGeom prst="rect">
                <a:avLst/>
              </a:prstGeom>
              <a:blipFill>
                <a:blip r:embed="rId2"/>
                <a:stretch>
                  <a:fillRect l="-1663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1D14F229-EA37-3094-7360-828F505E5063}"/>
              </a:ext>
            </a:extLst>
          </p:cNvPr>
          <p:cNvSpPr/>
          <p:nvPr/>
        </p:nvSpPr>
        <p:spPr>
          <a:xfrm>
            <a:off x="403404" y="3765250"/>
            <a:ext cx="526595" cy="451514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21A49-1248-476A-DEAB-286E23AF2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3" y="3806705"/>
            <a:ext cx="296441" cy="364850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730477DB-7DB7-0E56-E9B0-CC9695EA330E}"/>
              </a:ext>
            </a:extLst>
          </p:cNvPr>
          <p:cNvSpPr/>
          <p:nvPr/>
        </p:nvSpPr>
        <p:spPr>
          <a:xfrm rot="10800000">
            <a:off x="6953516" y="2284714"/>
            <a:ext cx="198166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F989B3-5E20-DF3D-2AE5-E98CD3053103}"/>
              </a:ext>
            </a:extLst>
          </p:cNvPr>
          <p:cNvSpPr/>
          <p:nvPr/>
        </p:nvSpPr>
        <p:spPr>
          <a:xfrm>
            <a:off x="1005001" y="3989131"/>
            <a:ext cx="218098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73440-BCF0-7BEB-C26C-AAB2ABFFB6A9}"/>
              </a:ext>
            </a:extLst>
          </p:cNvPr>
          <p:cNvSpPr/>
          <p:nvPr/>
        </p:nvSpPr>
        <p:spPr>
          <a:xfrm>
            <a:off x="7279839" y="3019896"/>
            <a:ext cx="546364" cy="468876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</a:rPr>
              <a:t>Y</a:t>
            </a:r>
            <a:r>
              <a:rPr lang="en-US" baseline="-25000">
                <a:solidFill>
                  <a:prstClr val="black"/>
                </a:solidFill>
              </a:rPr>
              <a:t>2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02F807-9CE3-39CD-2444-598BC49D8234}"/>
              </a:ext>
            </a:extLst>
          </p:cNvPr>
          <p:cNvSpPr/>
          <p:nvPr/>
        </p:nvSpPr>
        <p:spPr>
          <a:xfrm>
            <a:off x="7279839" y="5002126"/>
            <a:ext cx="546364" cy="468876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</a:rPr>
              <a:t>Y</a:t>
            </a:r>
            <a:r>
              <a:rPr lang="en-US" baseline="-25000">
                <a:solidFill>
                  <a:prstClr val="black"/>
                </a:solidFill>
              </a:rPr>
              <a:t>n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A891EDD-C024-2304-3D75-C543ADE0279B}"/>
              </a:ext>
            </a:extLst>
          </p:cNvPr>
          <p:cNvSpPr/>
          <p:nvPr/>
        </p:nvSpPr>
        <p:spPr>
          <a:xfrm rot="10800000">
            <a:off x="6943568" y="5166083"/>
            <a:ext cx="212456" cy="139817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676CD407-97EA-6201-0C93-C4FBAC97BB94}"/>
              </a:ext>
            </a:extLst>
          </p:cNvPr>
          <p:cNvSpPr/>
          <p:nvPr/>
        </p:nvSpPr>
        <p:spPr>
          <a:xfrm rot="10800000">
            <a:off x="6947750" y="3217175"/>
            <a:ext cx="21245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AC0F9-6005-3320-7BAB-59304841CA6C}"/>
              </a:ext>
            </a:extLst>
          </p:cNvPr>
          <p:cNvSpPr txBox="1"/>
          <p:nvPr/>
        </p:nvSpPr>
        <p:spPr>
          <a:xfrm>
            <a:off x="0" y="646236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Periera et al. 2018 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91361C-F5FA-2518-E607-469F85AFA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81" y="3815607"/>
            <a:ext cx="1464732" cy="830651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F39449C4-249D-7017-B0E1-B3F487E5F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64" y="2120799"/>
            <a:ext cx="1425130" cy="830651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01E06F3-7D2D-7601-8358-B55FE88A3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04" y="2984956"/>
            <a:ext cx="1397590" cy="830651"/>
          </a:xfrm>
          <a:prstGeom prst="rect">
            <a:avLst/>
          </a:prstGeom>
        </p:spPr>
      </p:pic>
      <p:pic>
        <p:nvPicPr>
          <p:cNvPr id="28" name="Picture 27" descr="A picture containing text, dark, orange&#10;&#10;Description automatically generated">
            <a:extLst>
              <a:ext uri="{FF2B5EF4-FFF2-40B4-BE49-F238E27FC236}">
                <a16:creationId xmlns:a16="http://schemas.microsoft.com/office/drawing/2014/main" id="{DCF94F3E-4317-A5AC-0076-B94BFFDCC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8" y="2960501"/>
            <a:ext cx="3030589" cy="54575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13F874-4B1E-B314-09A5-6E6179F52080}"/>
              </a:ext>
            </a:extLst>
          </p:cNvPr>
          <p:cNvSpPr/>
          <p:nvPr/>
        </p:nvSpPr>
        <p:spPr>
          <a:xfrm>
            <a:off x="651241" y="2851536"/>
            <a:ext cx="1017477" cy="4570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A2B4FA-DC6D-E7DF-3287-3CB6B16CE3CF}"/>
              </a:ext>
            </a:extLst>
          </p:cNvPr>
          <p:cNvCxnSpPr>
            <a:cxnSpLocks/>
          </p:cNvCxnSpPr>
          <p:nvPr/>
        </p:nvCxnSpPr>
        <p:spPr>
          <a:xfrm flipV="1">
            <a:off x="1335984" y="2490495"/>
            <a:ext cx="657225" cy="376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32E934-38DA-3091-CACF-BD4A49A59288}"/>
              </a:ext>
            </a:extLst>
          </p:cNvPr>
          <p:cNvSpPr txBox="1"/>
          <p:nvPr/>
        </p:nvSpPr>
        <p:spPr>
          <a:xfrm>
            <a:off x="1592404" y="2005046"/>
            <a:ext cx="1551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2000" baseline="30000" noProof="0">
                <a:solidFill>
                  <a:prstClr val="black"/>
                </a:solidFill>
                <a:latin typeface="Calibri" panose="020F0502020204030204"/>
              </a:rPr>
              <a:t>th</a:t>
            </a: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 Concept Word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524221-496C-E7E8-BCF4-D4C8AD3E9CFC}"/>
              </a:ext>
            </a:extLst>
          </p:cNvPr>
          <p:cNvSpPr/>
          <p:nvPr/>
        </p:nvSpPr>
        <p:spPr>
          <a:xfrm>
            <a:off x="3007483" y="3649623"/>
            <a:ext cx="1320943" cy="70568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Correaltion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D9F2655C-F5EC-E17C-A124-24AB14BAEBBB}"/>
              </a:ext>
            </a:extLst>
          </p:cNvPr>
          <p:cNvSpPr/>
          <p:nvPr/>
        </p:nvSpPr>
        <p:spPr>
          <a:xfrm rot="10800000">
            <a:off x="2781778" y="3956425"/>
            <a:ext cx="198166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5EB9F3-5691-FD88-7D8B-C7145AD85652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4328426" y="2536125"/>
            <a:ext cx="1016038" cy="1466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1F4642-DEB1-CA75-D490-01095A053FC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4328426" y="3400282"/>
            <a:ext cx="1043578" cy="602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54B5BA-4E5C-73FE-1FE6-6B763A002A8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28426" y="4002466"/>
            <a:ext cx="1050008" cy="1303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837D82-A665-2997-18D2-CF6CF179D7FB}"/>
              </a:ext>
            </a:extLst>
          </p:cNvPr>
          <p:cNvCxnSpPr>
            <a:cxnSpLocks/>
          </p:cNvCxnSpPr>
          <p:nvPr/>
        </p:nvCxnSpPr>
        <p:spPr>
          <a:xfrm flipH="1" flipV="1">
            <a:off x="6057900" y="3886200"/>
            <a:ext cx="12463" cy="79057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Brace 45">
            <a:extLst>
              <a:ext uri="{FF2B5EF4-FFF2-40B4-BE49-F238E27FC236}">
                <a16:creationId xmlns:a16="http://schemas.microsoft.com/office/drawing/2014/main" id="{D5DE3934-F15C-74DE-0D6D-E26364597705}"/>
              </a:ext>
            </a:extLst>
          </p:cNvPr>
          <p:cNvSpPr/>
          <p:nvPr/>
        </p:nvSpPr>
        <p:spPr>
          <a:xfrm>
            <a:off x="7858306" y="2120799"/>
            <a:ext cx="689449" cy="31851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B27E509-E426-720D-AF5C-130ED6542E8E}"/>
                  </a:ext>
                </a:extLst>
              </p:cNvPr>
              <p:cNvSpPr/>
              <p:nvPr/>
            </p:nvSpPr>
            <p:spPr>
              <a:xfrm>
                <a:off x="8429772" y="3217175"/>
                <a:ext cx="1509490" cy="11381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If (i==j) 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correlation = corr(Y</a:t>
                </a:r>
                <a:r>
                  <a:rPr lang="en-US" baseline="-25000">
                    <a:solidFill>
                      <a:schemeClr val="tx1"/>
                    </a:solidFill>
                  </a:rPr>
                  <a:t>j</a:t>
                </a:r>
                <a:r>
                  <a:rPr lang="en-US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B27E509-E426-720D-AF5C-130ED6542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772" y="3217175"/>
                <a:ext cx="1509490" cy="1138134"/>
              </a:xfrm>
              <a:prstGeom prst="roundRect">
                <a:avLst/>
              </a:prstGeom>
              <a:blipFill>
                <a:blip r:embed="rId8"/>
                <a:stretch>
                  <a:fillRect r="-794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DB2937BB-DA7E-7115-C833-62C66EC57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66" y="4996001"/>
            <a:ext cx="1397590" cy="830651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4C8A27-29DE-BE2C-C827-7C132C5CA22F}"/>
              </a:ext>
            </a:extLst>
          </p:cNvPr>
          <p:cNvSpPr/>
          <p:nvPr/>
        </p:nvSpPr>
        <p:spPr>
          <a:xfrm>
            <a:off x="8768325" y="4739069"/>
            <a:ext cx="2561963" cy="113813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rank = rsort(corr_scores).index(correlation)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8E80FB-5DFA-D060-68E1-E91BE7FC66A0}"/>
              </a:ext>
            </a:extLst>
          </p:cNvPr>
          <p:cNvCxnSpPr>
            <a:cxnSpLocks/>
          </p:cNvCxnSpPr>
          <p:nvPr/>
        </p:nvCxnSpPr>
        <p:spPr>
          <a:xfrm flipH="1">
            <a:off x="7950018" y="5411326"/>
            <a:ext cx="1234499" cy="5417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AA885E-EF3D-42DE-4BB7-B6A94F85D344}"/>
              </a:ext>
            </a:extLst>
          </p:cNvPr>
          <p:cNvSpPr txBox="1"/>
          <p:nvPr/>
        </p:nvSpPr>
        <p:spPr>
          <a:xfrm>
            <a:off x="6002028" y="5826652"/>
            <a:ext cx="3082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All the correlation scores in descending order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3C074-5942-E5DC-C6C1-E6CE2435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12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5939D55-637B-D8C7-37BC-FEA91C09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13203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5" grpId="0" animBg="1"/>
      <p:bldP spid="16" grpId="0" animBg="1"/>
      <p:bldP spid="17" grpId="0" animBg="1"/>
      <p:bldP spid="21" grpId="0" animBg="1"/>
      <p:bldP spid="25" grpId="0" animBg="1"/>
      <p:bldP spid="26" grpId="0" animBg="1"/>
      <p:bldP spid="31" grpId="0" animBg="1"/>
      <p:bldP spid="34" grpId="0"/>
      <p:bldP spid="13" grpId="0" animBg="1"/>
      <p:bldP spid="37" grpId="0" animBg="1"/>
      <p:bldP spid="46" grpId="0" animBg="1"/>
      <p:bldP spid="50" grpId="0" animBg="1"/>
      <p:bldP spid="49" grpId="0" animBg="1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C789-C584-C651-9DA0-1D806543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78"/>
            <a:ext cx="10515600" cy="873125"/>
          </a:xfrm>
        </p:spPr>
        <p:txBody>
          <a:bodyPr/>
          <a:lstStyle/>
          <a:p>
            <a:r>
              <a:rPr lang="en-US"/>
              <a:t>Multi-view decoding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8017F54-923B-F11E-7F21-79E763730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00"/>
          <a:stretch/>
        </p:blipFill>
        <p:spPr>
          <a:xfrm>
            <a:off x="1874889" y="1346098"/>
            <a:ext cx="9459861" cy="158299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086FCD-8DC9-2E9A-31BE-5F0E612A2446}"/>
              </a:ext>
            </a:extLst>
          </p:cNvPr>
          <p:cNvSpPr txBox="1"/>
          <p:nvPr/>
        </p:nvSpPr>
        <p:spPr>
          <a:xfrm>
            <a:off x="0" y="1978637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B4C4527-C87D-6F29-1D39-97DD79D66743}"/>
              </a:ext>
            </a:extLst>
          </p:cNvPr>
          <p:cNvSpPr/>
          <p:nvPr/>
        </p:nvSpPr>
        <p:spPr>
          <a:xfrm>
            <a:off x="1438275" y="2137595"/>
            <a:ext cx="389757" cy="329658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59F71-6398-C7DC-3D17-85D58366DDFE}"/>
              </a:ext>
            </a:extLst>
          </p:cNvPr>
          <p:cNvSpPr/>
          <p:nvPr/>
        </p:nvSpPr>
        <p:spPr>
          <a:xfrm>
            <a:off x="646932" y="141558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612FA-6768-05F0-8546-37A3D3A4B787}"/>
              </a:ext>
            </a:extLst>
          </p:cNvPr>
          <p:cNvSpPr txBox="1"/>
          <p:nvPr/>
        </p:nvSpPr>
        <p:spPr>
          <a:xfrm>
            <a:off x="7122200" y="535439"/>
            <a:ext cx="1785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F9634-79C9-95A8-058D-30F80CE5257F}"/>
              </a:ext>
            </a:extLst>
          </p:cNvPr>
          <p:cNvSpPr txBox="1"/>
          <p:nvPr/>
        </p:nvSpPr>
        <p:spPr>
          <a:xfrm>
            <a:off x="7083962" y="863175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DADB3-3EA8-0C84-8C1F-159EEDAFCB3B}"/>
              </a:ext>
            </a:extLst>
          </p:cNvPr>
          <p:cNvSpPr txBox="1"/>
          <p:nvPr/>
        </p:nvSpPr>
        <p:spPr>
          <a:xfrm>
            <a:off x="7032517" y="1185291"/>
            <a:ext cx="1964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14010-714F-4831-7487-35E6B4C67588}"/>
              </a:ext>
            </a:extLst>
          </p:cNvPr>
          <p:cNvSpPr/>
          <p:nvPr/>
        </p:nvSpPr>
        <p:spPr>
          <a:xfrm>
            <a:off x="6353175" y="1531392"/>
            <a:ext cx="679342" cy="5521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40DC16F-DF42-6D93-E995-2A7E43421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7" b="35493"/>
          <a:stretch/>
        </p:blipFill>
        <p:spPr>
          <a:xfrm>
            <a:off x="1866132" y="2929092"/>
            <a:ext cx="9554343" cy="15829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DF71C-4ABB-7872-B9FC-E88C1FFD29B4}"/>
              </a:ext>
            </a:extLst>
          </p:cNvPr>
          <p:cNvSpPr txBox="1"/>
          <p:nvPr/>
        </p:nvSpPr>
        <p:spPr>
          <a:xfrm>
            <a:off x="46857" y="3561631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7C2A62-7D95-CD54-6E10-17E8DE98CED0}"/>
              </a:ext>
            </a:extLst>
          </p:cNvPr>
          <p:cNvSpPr/>
          <p:nvPr/>
        </p:nvSpPr>
        <p:spPr>
          <a:xfrm>
            <a:off x="1485132" y="3720589"/>
            <a:ext cx="389757" cy="329658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D90032-6AF8-C311-7797-9A159E7D8467}"/>
              </a:ext>
            </a:extLst>
          </p:cNvPr>
          <p:cNvSpPr/>
          <p:nvPr/>
        </p:nvSpPr>
        <p:spPr>
          <a:xfrm>
            <a:off x="646932" y="300221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E79B0B-05DC-2B1C-C9FE-DE10AAE91C2E}"/>
              </a:ext>
            </a:extLst>
          </p:cNvPr>
          <p:cNvSpPr/>
          <p:nvPr/>
        </p:nvSpPr>
        <p:spPr>
          <a:xfrm>
            <a:off x="6353175" y="3229174"/>
            <a:ext cx="730787" cy="3899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B0A60DC-CC6F-F629-7552-3142D9993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1"/>
          <a:stretch/>
        </p:blipFill>
        <p:spPr>
          <a:xfrm>
            <a:off x="1800225" y="4557586"/>
            <a:ext cx="9620250" cy="17215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FB287B-DB13-8DAF-A56D-8A170D9EE989}"/>
              </a:ext>
            </a:extLst>
          </p:cNvPr>
          <p:cNvSpPr txBox="1"/>
          <p:nvPr/>
        </p:nvSpPr>
        <p:spPr>
          <a:xfrm>
            <a:off x="46857" y="5253173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82239A-351F-3F7A-27DC-1E0B23BAD020}"/>
              </a:ext>
            </a:extLst>
          </p:cNvPr>
          <p:cNvSpPr/>
          <p:nvPr/>
        </p:nvSpPr>
        <p:spPr>
          <a:xfrm>
            <a:off x="1485132" y="5412131"/>
            <a:ext cx="389757" cy="329658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88E5A1-933F-79ED-7572-1502F7D22250}"/>
              </a:ext>
            </a:extLst>
          </p:cNvPr>
          <p:cNvSpPr/>
          <p:nvPr/>
        </p:nvSpPr>
        <p:spPr>
          <a:xfrm>
            <a:off x="646932" y="4693761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5B63A2-E795-6F6B-73E3-846F63B73BBF}"/>
              </a:ext>
            </a:extLst>
          </p:cNvPr>
          <p:cNvSpPr/>
          <p:nvPr/>
        </p:nvSpPr>
        <p:spPr>
          <a:xfrm>
            <a:off x="6353174" y="4863193"/>
            <a:ext cx="730787" cy="3899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E104C-866F-EF54-7ABA-AE5D6845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13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F08C0AF-E8A6-1239-6AD1-C2272EF6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113344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  <p:bldP spid="13" grpId="0"/>
      <p:bldP spid="14" grpId="0" animBg="1"/>
      <p:bldP spid="17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6">
            <a:extLst>
              <a:ext uri="{FF2B5EF4-FFF2-40B4-BE49-F238E27FC236}">
                <a16:creationId xmlns:a16="http://schemas.microsoft.com/office/drawing/2014/main" id="{A74384ED-68CF-84D1-B162-B0C692E4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r="33416" b="10168"/>
          <a:stretch/>
        </p:blipFill>
        <p:spPr>
          <a:xfrm>
            <a:off x="4238626" y="2409826"/>
            <a:ext cx="3857624" cy="236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19CF1-B365-BAA8-16B5-891C9B32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98425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/>
              <a:t>Multi-view decoding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3438F4-C5D5-6607-EFEB-B0839B392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92"/>
          <a:stretch/>
        </p:blipFill>
        <p:spPr>
          <a:xfrm>
            <a:off x="352426" y="2409825"/>
            <a:ext cx="1943100" cy="2629569"/>
          </a:xfr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8098115-B972-5C9F-3DB1-8F6ED6CAA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81"/>
          <a:stretch/>
        </p:blipFill>
        <p:spPr>
          <a:xfrm>
            <a:off x="352425" y="4886325"/>
            <a:ext cx="11630025" cy="229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C5056-8714-02C0-7180-427904C8FD51}"/>
              </a:ext>
            </a:extLst>
          </p:cNvPr>
          <p:cNvSpPr txBox="1"/>
          <p:nvPr/>
        </p:nvSpPr>
        <p:spPr>
          <a:xfrm>
            <a:off x="1689918" y="1008981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AC1CF3-08D6-C143-31A5-2426670E2FF1}"/>
              </a:ext>
            </a:extLst>
          </p:cNvPr>
          <p:cNvSpPr/>
          <p:nvPr/>
        </p:nvSpPr>
        <p:spPr>
          <a:xfrm>
            <a:off x="628650" y="111337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E8C29C-858C-2639-5FF3-1FEAFFD7FF47}"/>
              </a:ext>
            </a:extLst>
          </p:cNvPr>
          <p:cNvSpPr/>
          <p:nvPr/>
        </p:nvSpPr>
        <p:spPr>
          <a:xfrm>
            <a:off x="847726" y="4638675"/>
            <a:ext cx="476250" cy="2476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414DD7-80A0-30B5-7B09-32D5C9F9A1CF}"/>
              </a:ext>
            </a:extLst>
          </p:cNvPr>
          <p:cNvCxnSpPr/>
          <p:nvPr/>
        </p:nvCxnSpPr>
        <p:spPr>
          <a:xfrm>
            <a:off x="1152525" y="4924759"/>
            <a:ext cx="171451" cy="4378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8CDA17-D5FF-AA21-5F8B-9DFD5DF94364}"/>
              </a:ext>
            </a:extLst>
          </p:cNvPr>
          <p:cNvSpPr txBox="1"/>
          <p:nvPr/>
        </p:nvSpPr>
        <p:spPr>
          <a:xfrm>
            <a:off x="95251" y="5362575"/>
            <a:ext cx="17859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BERT Representaions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634B2A-CE0F-E25F-EBE5-0729A0687451}"/>
              </a:ext>
            </a:extLst>
          </p:cNvPr>
          <p:cNvSpPr/>
          <p:nvPr/>
        </p:nvSpPr>
        <p:spPr>
          <a:xfrm>
            <a:off x="1476375" y="4629150"/>
            <a:ext cx="809626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3C34C7-A4BB-C0D4-335A-3C0D704C4160}"/>
              </a:ext>
            </a:extLst>
          </p:cNvPr>
          <p:cNvCxnSpPr/>
          <p:nvPr/>
        </p:nvCxnSpPr>
        <p:spPr>
          <a:xfrm>
            <a:off x="1957387" y="4838700"/>
            <a:ext cx="233363" cy="5238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5F7B68-F814-9CDF-4481-9664388C735F}"/>
              </a:ext>
            </a:extLst>
          </p:cNvPr>
          <p:cNvSpPr txBox="1"/>
          <p:nvPr/>
        </p:nvSpPr>
        <p:spPr>
          <a:xfrm>
            <a:off x="1792313" y="5331813"/>
            <a:ext cx="20240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Shuffled the Target Concepts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FA623EFE-5384-FD7B-C4EA-B801C467A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4" r="66748"/>
          <a:stretch/>
        </p:blipFill>
        <p:spPr>
          <a:xfrm>
            <a:off x="2276476" y="2409825"/>
            <a:ext cx="1943100" cy="262956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6422CF1-A2E3-A56A-15CC-C407DC623C5A}"/>
              </a:ext>
            </a:extLst>
          </p:cNvPr>
          <p:cNvSpPr/>
          <p:nvPr/>
        </p:nvSpPr>
        <p:spPr>
          <a:xfrm>
            <a:off x="247650" y="2924175"/>
            <a:ext cx="381000" cy="14001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EAE14D-8509-0BFE-826A-5A82EC9F9EBE}"/>
              </a:ext>
            </a:extLst>
          </p:cNvPr>
          <p:cNvSpPr/>
          <p:nvPr/>
        </p:nvSpPr>
        <p:spPr>
          <a:xfrm>
            <a:off x="2209802" y="2905125"/>
            <a:ext cx="381000" cy="1400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664231-2EE9-A976-72F2-E9ECFE5F0491}"/>
              </a:ext>
            </a:extLst>
          </p:cNvPr>
          <p:cNvSpPr/>
          <p:nvPr/>
        </p:nvSpPr>
        <p:spPr>
          <a:xfrm>
            <a:off x="1658578" y="126463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DC756F-E6F3-431C-5759-707B6FC99E0E}"/>
              </a:ext>
            </a:extLst>
          </p:cNvPr>
          <p:cNvSpPr/>
          <p:nvPr/>
        </p:nvSpPr>
        <p:spPr>
          <a:xfrm>
            <a:off x="4219576" y="4848225"/>
            <a:ext cx="1028699" cy="37214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04AF30-531D-CC7E-DDA0-14FECED5BF16}"/>
              </a:ext>
            </a:extLst>
          </p:cNvPr>
          <p:cNvSpPr/>
          <p:nvPr/>
        </p:nvSpPr>
        <p:spPr>
          <a:xfrm>
            <a:off x="5581650" y="4829175"/>
            <a:ext cx="1028699" cy="3721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C99488-4177-D7AE-4ACE-008671E445DA}"/>
              </a:ext>
            </a:extLst>
          </p:cNvPr>
          <p:cNvSpPr/>
          <p:nvPr/>
        </p:nvSpPr>
        <p:spPr>
          <a:xfrm>
            <a:off x="6905626" y="4820319"/>
            <a:ext cx="1028699" cy="37214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54B076-9F75-A167-D3B3-6AC9B000DF11}"/>
              </a:ext>
            </a:extLst>
          </p:cNvPr>
          <p:cNvSpPr/>
          <p:nvPr/>
        </p:nvSpPr>
        <p:spPr>
          <a:xfrm>
            <a:off x="5581650" y="559184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44A9695-FF38-907C-A9A4-DD903D841576}"/>
              </a:ext>
            </a:extLst>
          </p:cNvPr>
          <p:cNvSpPr/>
          <p:nvPr/>
        </p:nvSpPr>
        <p:spPr>
          <a:xfrm rot="16200000">
            <a:off x="5962264" y="528841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48688-BF12-CE24-9D68-67ADA41B3B78}"/>
              </a:ext>
            </a:extLst>
          </p:cNvPr>
          <p:cNvSpPr txBox="1"/>
          <p:nvPr/>
        </p:nvSpPr>
        <p:spPr>
          <a:xfrm>
            <a:off x="6186488" y="1008981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714D6C-494B-A974-2446-2BE89B4551FF}"/>
              </a:ext>
            </a:extLst>
          </p:cNvPr>
          <p:cNvSpPr/>
          <p:nvPr/>
        </p:nvSpPr>
        <p:spPr>
          <a:xfrm>
            <a:off x="5034732" y="111337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C5862CF-C199-B8E4-5E42-C4670913E190}"/>
              </a:ext>
            </a:extLst>
          </p:cNvPr>
          <p:cNvSpPr/>
          <p:nvPr/>
        </p:nvSpPr>
        <p:spPr>
          <a:xfrm>
            <a:off x="6064660" y="126463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F2825F-2A7B-D4B8-995E-BBA4B8BBBEA0}"/>
              </a:ext>
            </a:extLst>
          </p:cNvPr>
          <p:cNvSpPr/>
          <p:nvPr/>
        </p:nvSpPr>
        <p:spPr>
          <a:xfrm>
            <a:off x="4133852" y="2890838"/>
            <a:ext cx="381000" cy="14001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0D9808-4D89-AEFF-F8A5-98F93C12667E}"/>
              </a:ext>
            </a:extLst>
          </p:cNvPr>
          <p:cNvSpPr/>
          <p:nvPr/>
        </p:nvSpPr>
        <p:spPr>
          <a:xfrm>
            <a:off x="6105524" y="2793192"/>
            <a:ext cx="381000" cy="1400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6" name="Content Placeholder 6">
            <a:extLst>
              <a:ext uri="{FF2B5EF4-FFF2-40B4-BE49-F238E27FC236}">
                <a16:creationId xmlns:a16="http://schemas.microsoft.com/office/drawing/2014/main" id="{23776386-8957-C96A-DAB3-EBBC9330F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5"/>
          <a:stretch/>
        </p:blipFill>
        <p:spPr>
          <a:xfrm>
            <a:off x="8096250" y="2409825"/>
            <a:ext cx="3886200" cy="26295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CC6EE3-7BCF-D050-468E-D31F00F9C5D3}"/>
              </a:ext>
            </a:extLst>
          </p:cNvPr>
          <p:cNvSpPr txBox="1"/>
          <p:nvPr/>
        </p:nvSpPr>
        <p:spPr>
          <a:xfrm>
            <a:off x="10148887" y="1008981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40CB34-EE63-560C-3D18-8580324C366B}"/>
              </a:ext>
            </a:extLst>
          </p:cNvPr>
          <p:cNvSpPr/>
          <p:nvPr/>
        </p:nvSpPr>
        <p:spPr>
          <a:xfrm>
            <a:off x="8973319" y="111337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C61C9CE-DE18-DA9F-F42C-1FBD94D21B1E}"/>
              </a:ext>
            </a:extLst>
          </p:cNvPr>
          <p:cNvSpPr/>
          <p:nvPr/>
        </p:nvSpPr>
        <p:spPr>
          <a:xfrm>
            <a:off x="10003247" y="126463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729C17-C410-3493-78EA-0D8B25525B1D}"/>
              </a:ext>
            </a:extLst>
          </p:cNvPr>
          <p:cNvSpPr/>
          <p:nvPr/>
        </p:nvSpPr>
        <p:spPr>
          <a:xfrm>
            <a:off x="8010526" y="2881313"/>
            <a:ext cx="381000" cy="14001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3EB67B-B725-A9A0-AF3F-065880C476A7}"/>
              </a:ext>
            </a:extLst>
          </p:cNvPr>
          <p:cNvSpPr/>
          <p:nvPr/>
        </p:nvSpPr>
        <p:spPr>
          <a:xfrm>
            <a:off x="9946481" y="2762250"/>
            <a:ext cx="381000" cy="1400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2EAE78D-8797-B342-BAB6-15171E427E39}"/>
              </a:ext>
            </a:extLst>
          </p:cNvPr>
          <p:cNvCxnSpPr/>
          <p:nvPr/>
        </p:nvCxnSpPr>
        <p:spPr>
          <a:xfrm flipV="1">
            <a:off x="988219" y="2057427"/>
            <a:ext cx="2021681" cy="514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7B966A-5EFA-746A-2E10-EECA796589BA}"/>
              </a:ext>
            </a:extLst>
          </p:cNvPr>
          <p:cNvCxnSpPr>
            <a:cxnSpLocks/>
          </p:cNvCxnSpPr>
          <p:nvPr/>
        </p:nvCxnSpPr>
        <p:spPr>
          <a:xfrm flipH="1" flipV="1">
            <a:off x="2931319" y="2069265"/>
            <a:ext cx="1802606" cy="545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C90226A-9F57-7DA4-49D6-5B9FC8D79792}"/>
              </a:ext>
            </a:extLst>
          </p:cNvPr>
          <p:cNvSpPr/>
          <p:nvPr/>
        </p:nvSpPr>
        <p:spPr>
          <a:xfrm>
            <a:off x="2821781" y="1512053"/>
            <a:ext cx="2021681" cy="59263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Pictures Best Accuracy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EDAEC4-F11C-3958-9A9B-D9FF472B6FF5}"/>
              </a:ext>
            </a:extLst>
          </p:cNvPr>
          <p:cNvCxnSpPr/>
          <p:nvPr/>
        </p:nvCxnSpPr>
        <p:spPr>
          <a:xfrm flipV="1">
            <a:off x="5034732" y="2057427"/>
            <a:ext cx="1947093" cy="7048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1ED951-6AB0-8FF5-E516-71E29CF7751D}"/>
              </a:ext>
            </a:extLst>
          </p:cNvPr>
          <p:cNvCxnSpPr>
            <a:cxnSpLocks/>
          </p:cNvCxnSpPr>
          <p:nvPr/>
        </p:nvCxnSpPr>
        <p:spPr>
          <a:xfrm flipH="1" flipV="1">
            <a:off x="6886574" y="2069265"/>
            <a:ext cx="2005782" cy="545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620D7A8-2425-9F49-84B1-EBB28D03BD8F}"/>
              </a:ext>
            </a:extLst>
          </p:cNvPr>
          <p:cNvSpPr/>
          <p:nvPr/>
        </p:nvSpPr>
        <p:spPr>
          <a:xfrm>
            <a:off x="7085409" y="1678480"/>
            <a:ext cx="2175272" cy="57111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Sentences Best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F8068-8AEC-E323-DB2B-3ADE6FDB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14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C025FBB-E2B7-2484-559D-2D1CCD2B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420295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6" grpId="0"/>
      <p:bldP spid="17" grpId="0" animBg="1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 animBg="1"/>
      <p:bldP spid="39" grpId="0" animBg="1"/>
      <p:bldP spid="40" grpId="0" animBg="1"/>
      <p:bldP spid="41" grpId="0" animBg="1"/>
      <p:bldP spid="47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28FB-8692-700F-2158-DF552064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/>
              <a:t>Distribution of Informative Voxels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980334E-6720-8BBD-E7FC-C0B781D43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1223"/>
            <a:ext cx="10832690" cy="406199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5A7C1EA-279A-1759-1D69-6FCFC28B465E}"/>
              </a:ext>
            </a:extLst>
          </p:cNvPr>
          <p:cNvSpPr/>
          <p:nvPr/>
        </p:nvSpPr>
        <p:spPr>
          <a:xfrm>
            <a:off x="1609725" y="5010150"/>
            <a:ext cx="885825" cy="381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C87EE-B892-4BD4-D7AE-D61EB52EB065}"/>
              </a:ext>
            </a:extLst>
          </p:cNvPr>
          <p:cNvSpPr/>
          <p:nvPr/>
        </p:nvSpPr>
        <p:spPr>
          <a:xfrm>
            <a:off x="8439150" y="4981575"/>
            <a:ext cx="762000" cy="447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B5A84-7F70-3892-362F-245D9BDA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5B1BDC-3E99-5ABA-C3D0-02C9CA12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18824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D8A4-E109-D97B-74D6-6FC3C63A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3" y="365125"/>
            <a:ext cx="11405417" cy="745919"/>
          </a:xfrm>
        </p:spPr>
        <p:txBody>
          <a:bodyPr>
            <a:normAutofit fontScale="90000"/>
          </a:bodyPr>
          <a:lstStyle/>
          <a:p>
            <a:r>
              <a:rPr lang="en-US"/>
              <a:t>Distribution of Information Voxels: Language Network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D626DAE-AB70-345C-6462-1462AFB32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955"/>
            <a:ext cx="11058832" cy="3883742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BC7BA48-8F04-0477-2573-837716BC08C0}"/>
              </a:ext>
            </a:extLst>
          </p:cNvPr>
          <p:cNvSpPr/>
          <p:nvPr/>
        </p:nvSpPr>
        <p:spPr>
          <a:xfrm>
            <a:off x="10097729" y="5191432"/>
            <a:ext cx="727587" cy="37362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87C9EF-6FED-AAF9-74F8-A680A031A167}"/>
              </a:ext>
            </a:extLst>
          </p:cNvPr>
          <p:cNvSpPr/>
          <p:nvPr/>
        </p:nvSpPr>
        <p:spPr>
          <a:xfrm>
            <a:off x="11035480" y="5191432"/>
            <a:ext cx="727587" cy="37362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92A141-5FC9-1703-7DBA-5EE2A9397FA2}"/>
              </a:ext>
            </a:extLst>
          </p:cNvPr>
          <p:cNvSpPr/>
          <p:nvPr/>
        </p:nvSpPr>
        <p:spPr>
          <a:xfrm>
            <a:off x="6334432" y="5191432"/>
            <a:ext cx="727587" cy="37362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4694B-D802-DA5B-06BA-E7362CCB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16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37B3067-7531-DEFD-81E0-99708D32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35216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B4C3-9C2B-09A3-6351-D283F5D0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7430"/>
          </a:xfrm>
        </p:spPr>
        <p:txBody>
          <a:bodyPr>
            <a:normAutofit fontScale="90000"/>
          </a:bodyPr>
          <a:lstStyle/>
          <a:p>
            <a:r>
              <a:rPr lang="en-US"/>
              <a:t>Distribution of Informative Voxels: Visual Network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53E15F9-DA2D-35B9-0C00-A2D2C5ECD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0" y="1897626"/>
            <a:ext cx="11316929" cy="412954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9598E2-96E6-275E-AA88-A5B9CA407476}"/>
              </a:ext>
            </a:extLst>
          </p:cNvPr>
          <p:cNvSpPr/>
          <p:nvPr/>
        </p:nvSpPr>
        <p:spPr>
          <a:xfrm>
            <a:off x="1319673" y="5397909"/>
            <a:ext cx="668594" cy="3244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D0F61C-803D-D2BE-6C6E-11B00ED1D41C}"/>
              </a:ext>
            </a:extLst>
          </p:cNvPr>
          <p:cNvSpPr/>
          <p:nvPr/>
        </p:nvSpPr>
        <p:spPr>
          <a:xfrm>
            <a:off x="2014384" y="5397908"/>
            <a:ext cx="668594" cy="3244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940502-BCB7-87D7-D28A-E549A77A4C63}"/>
              </a:ext>
            </a:extLst>
          </p:cNvPr>
          <p:cNvSpPr/>
          <p:nvPr/>
        </p:nvSpPr>
        <p:spPr>
          <a:xfrm>
            <a:off x="6647681" y="5378857"/>
            <a:ext cx="668594" cy="3244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AFF41E-57A3-3710-38A9-5602A1BC3158}"/>
              </a:ext>
            </a:extLst>
          </p:cNvPr>
          <p:cNvSpPr/>
          <p:nvPr/>
        </p:nvSpPr>
        <p:spPr>
          <a:xfrm>
            <a:off x="7342392" y="5378856"/>
            <a:ext cx="668594" cy="3244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E926C7-F617-59D8-EC89-ECC5F6AAFAC1}"/>
              </a:ext>
            </a:extLst>
          </p:cNvPr>
          <p:cNvSpPr/>
          <p:nvPr/>
        </p:nvSpPr>
        <p:spPr>
          <a:xfrm>
            <a:off x="2247900" y="4476750"/>
            <a:ext cx="266700" cy="4286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B6FBF4-A6E4-CFCE-385D-04965D0D78EC}"/>
              </a:ext>
            </a:extLst>
          </p:cNvPr>
          <p:cNvSpPr/>
          <p:nvPr/>
        </p:nvSpPr>
        <p:spPr>
          <a:xfrm>
            <a:off x="7543339" y="4400550"/>
            <a:ext cx="266700" cy="4286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16676-3001-97FA-467A-266633A3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2D77402-8630-B591-1588-B96FA672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24046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3CA1-06E3-CA16-4D67-BE25EA81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9394"/>
            <a:ext cx="10515600" cy="730250"/>
          </a:xfrm>
        </p:spPr>
        <p:txBody>
          <a:bodyPr/>
          <a:lstStyle/>
          <a:p>
            <a:r>
              <a:rPr lang="en-US"/>
              <a:t>Cross-view Decoding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637760-A616-C164-4F28-26B1FFC6B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67"/>
          <a:stretch/>
        </p:blipFill>
        <p:spPr>
          <a:xfrm>
            <a:off x="191729" y="1968909"/>
            <a:ext cx="2932471" cy="29201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4C9750-31D7-63B4-EE26-E148DED777F1}"/>
              </a:ext>
            </a:extLst>
          </p:cNvPr>
          <p:cNvSpPr txBox="1"/>
          <p:nvPr/>
        </p:nvSpPr>
        <p:spPr>
          <a:xfrm>
            <a:off x="1556568" y="1095376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F23E1B-B1D0-5497-5782-F9B313A0CF18}"/>
              </a:ext>
            </a:extLst>
          </p:cNvPr>
          <p:cNvSpPr/>
          <p:nvPr/>
        </p:nvSpPr>
        <p:spPr>
          <a:xfrm>
            <a:off x="495300" y="119976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E5A546A-6E2A-6C5C-593B-581D234E52B3}"/>
              </a:ext>
            </a:extLst>
          </p:cNvPr>
          <p:cNvSpPr/>
          <p:nvPr/>
        </p:nvSpPr>
        <p:spPr>
          <a:xfrm>
            <a:off x="1525228" y="1351033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6EB36-77E1-5D51-B61B-A0F0717EA450}"/>
              </a:ext>
            </a:extLst>
          </p:cNvPr>
          <p:cNvSpPr txBox="1"/>
          <p:nvPr/>
        </p:nvSpPr>
        <p:spPr>
          <a:xfrm>
            <a:off x="1556568" y="5319215"/>
            <a:ext cx="143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Caption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7103EA-9224-2DF5-78CC-07D0F1D7DC96}"/>
              </a:ext>
            </a:extLst>
          </p:cNvPr>
          <p:cNvSpPr/>
          <p:nvPr/>
        </p:nvSpPr>
        <p:spPr>
          <a:xfrm>
            <a:off x="495300" y="5257417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8E76AA4-A088-BB25-1E52-BBAECC8E1342}"/>
              </a:ext>
            </a:extLst>
          </p:cNvPr>
          <p:cNvSpPr/>
          <p:nvPr/>
        </p:nvSpPr>
        <p:spPr>
          <a:xfrm>
            <a:off x="1525228" y="5408681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FE15B7-D87E-918C-1747-DBA7AE1E0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4" r="50968"/>
          <a:stretch/>
        </p:blipFill>
        <p:spPr>
          <a:xfrm>
            <a:off x="3124200" y="1968909"/>
            <a:ext cx="2857500" cy="2920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D96DEA-9206-BDF3-836F-4207C772B957}"/>
              </a:ext>
            </a:extLst>
          </p:cNvPr>
          <p:cNvSpPr txBox="1"/>
          <p:nvPr/>
        </p:nvSpPr>
        <p:spPr>
          <a:xfrm>
            <a:off x="4486275" y="1095376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4ECA29-BCBD-91E7-34D4-53ACA3B2341A}"/>
              </a:ext>
            </a:extLst>
          </p:cNvPr>
          <p:cNvSpPr/>
          <p:nvPr/>
        </p:nvSpPr>
        <p:spPr>
          <a:xfrm>
            <a:off x="3425007" y="119976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D033D0-9EA1-5CC4-97A7-29172C305B5E}"/>
              </a:ext>
            </a:extLst>
          </p:cNvPr>
          <p:cNvSpPr/>
          <p:nvPr/>
        </p:nvSpPr>
        <p:spPr>
          <a:xfrm>
            <a:off x="4454935" y="1351033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561F1C-B122-49E6-402F-31945FFF67BA}"/>
              </a:ext>
            </a:extLst>
          </p:cNvPr>
          <p:cNvSpPr txBox="1"/>
          <p:nvPr/>
        </p:nvSpPr>
        <p:spPr>
          <a:xfrm>
            <a:off x="4486275" y="5319215"/>
            <a:ext cx="1792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Visual </a:t>
            </a: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words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835CC5-AC5B-53CE-A6D2-7EBD68ED7F38}"/>
              </a:ext>
            </a:extLst>
          </p:cNvPr>
          <p:cNvSpPr/>
          <p:nvPr/>
        </p:nvSpPr>
        <p:spPr>
          <a:xfrm>
            <a:off x="3367857" y="5280732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91DE306-4A82-4F1A-145C-AE2074A096C7}"/>
              </a:ext>
            </a:extLst>
          </p:cNvPr>
          <p:cNvSpPr/>
          <p:nvPr/>
        </p:nvSpPr>
        <p:spPr>
          <a:xfrm>
            <a:off x="4397785" y="5431996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5C12D0-CA6D-0F94-0958-F2251D728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r="24833"/>
          <a:stretch/>
        </p:blipFill>
        <p:spPr>
          <a:xfrm>
            <a:off x="5981700" y="1968909"/>
            <a:ext cx="3086100" cy="2920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E22BD0F-9557-41A2-8A6F-8FB65746BEE0}"/>
              </a:ext>
            </a:extLst>
          </p:cNvPr>
          <p:cNvSpPr txBox="1"/>
          <p:nvPr/>
        </p:nvSpPr>
        <p:spPr>
          <a:xfrm>
            <a:off x="7629525" y="1095376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51BCC1-B659-F225-021D-7D9A10377DB1}"/>
              </a:ext>
            </a:extLst>
          </p:cNvPr>
          <p:cNvSpPr/>
          <p:nvPr/>
        </p:nvSpPr>
        <p:spPr>
          <a:xfrm>
            <a:off x="6434907" y="119976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F751BC7-A1F5-2941-6594-B132C004A731}"/>
              </a:ext>
            </a:extLst>
          </p:cNvPr>
          <p:cNvSpPr/>
          <p:nvPr/>
        </p:nvSpPr>
        <p:spPr>
          <a:xfrm>
            <a:off x="7464835" y="1351033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BF42C-6E66-BAB5-0D77-28F9BAF2B99F}"/>
              </a:ext>
            </a:extLst>
          </p:cNvPr>
          <p:cNvSpPr txBox="1"/>
          <p:nvPr/>
        </p:nvSpPr>
        <p:spPr>
          <a:xfrm>
            <a:off x="7464835" y="5309660"/>
            <a:ext cx="143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B81C70-1D19-649E-B0AC-76F8259FF45B}"/>
              </a:ext>
            </a:extLst>
          </p:cNvPr>
          <p:cNvSpPr/>
          <p:nvPr/>
        </p:nvSpPr>
        <p:spPr>
          <a:xfrm>
            <a:off x="6346417" y="5280732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9356A77-2877-D1D2-B752-1C532DAF10EB}"/>
              </a:ext>
            </a:extLst>
          </p:cNvPr>
          <p:cNvSpPr/>
          <p:nvPr/>
        </p:nvSpPr>
        <p:spPr>
          <a:xfrm>
            <a:off x="7376345" y="5431996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D1727F-8802-C6CA-5F2E-B03A5BC07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7"/>
          <a:stretch/>
        </p:blipFill>
        <p:spPr>
          <a:xfrm>
            <a:off x="9067800" y="1968909"/>
            <a:ext cx="2932470" cy="29201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D9EF5C-109B-ED31-A407-9C16944CA7B9}"/>
              </a:ext>
            </a:extLst>
          </p:cNvPr>
          <p:cNvSpPr txBox="1"/>
          <p:nvPr/>
        </p:nvSpPr>
        <p:spPr>
          <a:xfrm>
            <a:off x="10463671" y="1095376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F0E247-18D4-8AA0-B8D3-5FCC245DC895}"/>
              </a:ext>
            </a:extLst>
          </p:cNvPr>
          <p:cNvSpPr/>
          <p:nvPr/>
        </p:nvSpPr>
        <p:spPr>
          <a:xfrm>
            <a:off x="9269053" y="119976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6F79DD7-F3C8-FABD-0A89-85A6A1F81D6A}"/>
              </a:ext>
            </a:extLst>
          </p:cNvPr>
          <p:cNvSpPr/>
          <p:nvPr/>
        </p:nvSpPr>
        <p:spPr>
          <a:xfrm>
            <a:off x="10298981" y="1351033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FBEB79-DBA2-A4AC-3651-7042A305431B}"/>
              </a:ext>
            </a:extLst>
          </p:cNvPr>
          <p:cNvSpPr txBox="1"/>
          <p:nvPr/>
        </p:nvSpPr>
        <p:spPr>
          <a:xfrm>
            <a:off x="10443395" y="5306912"/>
            <a:ext cx="143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Keywords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542B89-2575-E724-CA27-C89CB77379F1}"/>
              </a:ext>
            </a:extLst>
          </p:cNvPr>
          <p:cNvSpPr/>
          <p:nvPr/>
        </p:nvSpPr>
        <p:spPr>
          <a:xfrm>
            <a:off x="9324977" y="527798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7480A13-1881-4102-AAEE-7CF1FD923E70}"/>
              </a:ext>
            </a:extLst>
          </p:cNvPr>
          <p:cNvSpPr/>
          <p:nvPr/>
        </p:nvSpPr>
        <p:spPr>
          <a:xfrm>
            <a:off x="10354905" y="542924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A5027-B6A2-62D0-5DD3-217415B5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4ED22B1-C574-9332-441E-66B92A27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29521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 animBg="1"/>
      <p:bldP spid="16" grpId="0"/>
      <p:bldP spid="17" grpId="0" animBg="1"/>
      <p:bldP spid="18" grpId="0" animBg="1"/>
      <p:bldP spid="19" grpId="0"/>
      <p:bldP spid="20" grpId="0" animBg="1"/>
      <p:bldP spid="21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30" grpId="0"/>
      <p:bldP spid="31" grpId="0" animBg="1"/>
      <p:bldP spid="32" grpId="0" animBg="1"/>
      <p:bldP spid="33" grpId="0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CCE5-B9FC-17A4-0B46-E228850E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US"/>
              <a:t>Cross-view Decoding results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2D3C20A-1571-3D3C-295E-54C34D4D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7" y="1533611"/>
            <a:ext cx="5309418" cy="398228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2A77335-36CB-7DD6-541C-BE2525330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20" y="1533611"/>
            <a:ext cx="5309418" cy="39134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21C5BE-B7E1-B19F-3EE9-7F0EE9823DCB}"/>
              </a:ext>
            </a:extLst>
          </p:cNvPr>
          <p:cNvSpPr/>
          <p:nvPr/>
        </p:nvSpPr>
        <p:spPr>
          <a:xfrm>
            <a:off x="2190751" y="4980178"/>
            <a:ext cx="619124" cy="28608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A9AEAE-2842-5933-678B-D2351D2F58AD}"/>
              </a:ext>
            </a:extLst>
          </p:cNvPr>
          <p:cNvCxnSpPr/>
          <p:nvPr/>
        </p:nvCxnSpPr>
        <p:spPr>
          <a:xfrm>
            <a:off x="2533650" y="5275787"/>
            <a:ext cx="171451" cy="4378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842D7A-DF9A-B251-3908-2827A5050135}"/>
              </a:ext>
            </a:extLst>
          </p:cNvPr>
          <p:cNvSpPr txBox="1"/>
          <p:nvPr/>
        </p:nvSpPr>
        <p:spPr>
          <a:xfrm>
            <a:off x="2144125" y="5447071"/>
            <a:ext cx="17859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BERT Representaions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E0906E-B480-2B21-6FF3-59C1F31DA1DA}"/>
              </a:ext>
            </a:extLst>
          </p:cNvPr>
          <p:cNvSpPr/>
          <p:nvPr/>
        </p:nvSpPr>
        <p:spPr>
          <a:xfrm>
            <a:off x="3930062" y="4959730"/>
            <a:ext cx="1746838" cy="3170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1E6F5-3F55-6592-727F-02DF4C8484C8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4803481" y="5276763"/>
            <a:ext cx="206669" cy="409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4ECC9F-2A25-37A0-C838-F313959C3519}"/>
              </a:ext>
            </a:extLst>
          </p:cNvPr>
          <p:cNvSpPr txBox="1"/>
          <p:nvPr/>
        </p:nvSpPr>
        <p:spPr>
          <a:xfrm>
            <a:off x="4793956" y="5447071"/>
            <a:ext cx="2431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Shuffled the Target Concepts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A6690-8824-629D-F72C-84DDB613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19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4EC2A2E-C042-5EB1-9D2A-05856483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1252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9617-C2F9-41EA-83D8-0F3C957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590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/>
              <a:t>is fMRI?</a:t>
            </a:r>
            <a:endParaRPr lang="en-US" dirty="0"/>
          </a:p>
        </p:txBody>
      </p:sp>
      <p:pic>
        <p:nvPicPr>
          <p:cNvPr id="4" name="brain_decoding">
            <a:hlinkClick r:id="" action="ppaction://media"/>
            <a:extLst>
              <a:ext uri="{FF2B5EF4-FFF2-40B4-BE49-F238E27FC236}">
                <a16:creationId xmlns:a16="http://schemas.microsoft.com/office/drawing/2014/main" id="{B736B5EA-DC4E-4255-9E50-E1C1BF2332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0233" y="136525"/>
            <a:ext cx="4333568" cy="26257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5731D-7D37-036D-F9E0-5B551768B3F9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https://www.biopac.com/events/fmri-psych/</a:t>
            </a:r>
          </a:p>
        </p:txBody>
      </p:sp>
      <p:pic>
        <p:nvPicPr>
          <p:cNvPr id="7" name="Picture 6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11A53336-E0B1-BEAE-275E-503E3B166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95" y="3549553"/>
            <a:ext cx="2791132" cy="2163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F92BBF-B6D7-0964-34FE-FD3CED7F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86BDD-F95F-4181-AE47-1964E683E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E9A72-845D-7D62-58FD-B342993D2EDE}"/>
              </a:ext>
            </a:extLst>
          </p:cNvPr>
          <p:cNvSpPr txBox="1"/>
          <p:nvPr/>
        </p:nvSpPr>
        <p:spPr>
          <a:xfrm>
            <a:off x="6724651" y="2760018"/>
            <a:ext cx="4924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 vision-language task in the scanner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0E5E1-82C9-4702-B414-D6810F9BA4FF}"/>
              </a:ext>
            </a:extLst>
          </p:cNvPr>
          <p:cNvSpPr txBox="1"/>
          <p:nvPr/>
        </p:nvSpPr>
        <p:spPr>
          <a:xfrm>
            <a:off x="1547371" y="4400576"/>
            <a:ext cx="2655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>
                <a:solidFill>
                  <a:prstClr val="black"/>
                </a:solidFill>
                <a:latin typeface="Calibri" panose="020F0502020204030204"/>
              </a:rPr>
              <a:t>Concept + Picture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B97EC-EC02-4667-BBB4-C059F80D7C7E}"/>
              </a:ext>
            </a:extLst>
          </p:cNvPr>
          <p:cNvSpPr txBox="1"/>
          <p:nvPr/>
        </p:nvSpPr>
        <p:spPr>
          <a:xfrm>
            <a:off x="8573443" y="5713265"/>
            <a:ext cx="1735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fMRI Brain Activity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6866E4E-8082-26EE-967A-9A2F56D4E9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2" r="82112" b="35492"/>
          <a:stretch/>
        </p:blipFill>
        <p:spPr>
          <a:xfrm>
            <a:off x="2020821" y="2379246"/>
            <a:ext cx="1709054" cy="1510489"/>
          </a:xfrm>
          <a:prstGeom prst="rect">
            <a:avLst/>
          </a:prstGeom>
        </p:spPr>
      </p:pic>
      <p:pic>
        <p:nvPicPr>
          <p:cNvPr id="1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16B1591-3F7D-329B-7DE3-D2B0DF3A9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8" t="52653" r="3788" b="35493"/>
          <a:stretch/>
        </p:blipFill>
        <p:spPr>
          <a:xfrm>
            <a:off x="2475298" y="3889735"/>
            <a:ext cx="800100" cy="582778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D05F724-A30B-1D2F-DBE2-C4198F55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15564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849F-30B8-80F5-A0B8-4445F6D15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/>
              <a:t>Distribution of Informative Voxels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A88EE85-1ED6-D62C-93ED-2FD0580AE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622323"/>
            <a:ext cx="11346426" cy="40212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B4EB7-91E2-A9D1-68A9-5C7B7973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20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D650509-CBB8-3348-9AFD-EEB1A489A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225921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EE4C-B049-3A5A-5653-5FA121F2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65125"/>
            <a:ext cx="11363325" cy="739775"/>
          </a:xfrm>
        </p:spPr>
        <p:txBody>
          <a:bodyPr>
            <a:normAutofit fontScale="90000"/>
          </a:bodyPr>
          <a:lstStyle/>
          <a:p>
            <a:r>
              <a:rPr lang="en-US"/>
              <a:t>Distribution of Informative Voxels: Language Network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FD3C1BD-C423-F816-7E1D-61EAF1BF0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4" y="1671484"/>
            <a:ext cx="11238271" cy="3844413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42573E-46C3-36F4-305C-C9EFDC042A62}"/>
              </a:ext>
            </a:extLst>
          </p:cNvPr>
          <p:cNvSpPr/>
          <p:nvPr/>
        </p:nvSpPr>
        <p:spPr>
          <a:xfrm>
            <a:off x="10077449" y="4877261"/>
            <a:ext cx="771525" cy="3619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2F137B-6AA1-1A99-5A54-94D20B1F72EF}"/>
              </a:ext>
            </a:extLst>
          </p:cNvPr>
          <p:cNvSpPr/>
          <p:nvPr/>
        </p:nvSpPr>
        <p:spPr>
          <a:xfrm>
            <a:off x="10972799" y="4877261"/>
            <a:ext cx="771525" cy="3619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DA5649-7B11-8C38-B78D-719057AF8650}"/>
              </a:ext>
            </a:extLst>
          </p:cNvPr>
          <p:cNvSpPr/>
          <p:nvPr/>
        </p:nvSpPr>
        <p:spPr>
          <a:xfrm>
            <a:off x="6237643" y="4877261"/>
            <a:ext cx="771525" cy="3619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3A8447-A62D-8774-64DC-A78C8AB8FB3E}"/>
              </a:ext>
            </a:extLst>
          </p:cNvPr>
          <p:cNvSpPr/>
          <p:nvPr/>
        </p:nvSpPr>
        <p:spPr>
          <a:xfrm>
            <a:off x="7200899" y="4887631"/>
            <a:ext cx="771525" cy="3619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A28BB9-76DA-DD24-C46A-4FA9CCADE39A}"/>
              </a:ext>
            </a:extLst>
          </p:cNvPr>
          <p:cNvSpPr/>
          <p:nvPr/>
        </p:nvSpPr>
        <p:spPr>
          <a:xfrm>
            <a:off x="9114193" y="4877261"/>
            <a:ext cx="771525" cy="3619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50F43-0D9A-C5CF-2A76-B0A49642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21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39AB2A7-BFEC-C423-E5D5-CA572BB4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281576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E29C-5534-19FF-F192-42A10A3A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0552"/>
          </a:xfrm>
        </p:spPr>
        <p:txBody>
          <a:bodyPr>
            <a:normAutofit fontScale="90000"/>
          </a:bodyPr>
          <a:lstStyle/>
          <a:p>
            <a:r>
              <a:rPr lang="en-US"/>
              <a:t>Distribution of Information Voxels: Visual Network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FE9C910-2BEC-53E5-10F1-E72D5C01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956619"/>
            <a:ext cx="11366091" cy="3854246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EE8E5CD-79F9-5DF5-7468-23275B39E96E}"/>
              </a:ext>
            </a:extLst>
          </p:cNvPr>
          <p:cNvSpPr/>
          <p:nvPr/>
        </p:nvSpPr>
        <p:spPr>
          <a:xfrm>
            <a:off x="1162050" y="5224770"/>
            <a:ext cx="666750" cy="304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186F49-D81B-65DD-721C-4B568E66B635}"/>
              </a:ext>
            </a:extLst>
          </p:cNvPr>
          <p:cNvSpPr/>
          <p:nvPr/>
        </p:nvSpPr>
        <p:spPr>
          <a:xfrm>
            <a:off x="1852152" y="5224770"/>
            <a:ext cx="666750" cy="304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3C5B1A-B5F6-5155-8099-0E91F9954DF5}"/>
              </a:ext>
            </a:extLst>
          </p:cNvPr>
          <p:cNvSpPr/>
          <p:nvPr/>
        </p:nvSpPr>
        <p:spPr>
          <a:xfrm>
            <a:off x="6511720" y="5224770"/>
            <a:ext cx="666750" cy="304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C9197D-0956-D26B-BDCB-9931497CFF76}"/>
              </a:ext>
            </a:extLst>
          </p:cNvPr>
          <p:cNvSpPr/>
          <p:nvPr/>
        </p:nvSpPr>
        <p:spPr>
          <a:xfrm>
            <a:off x="7178470" y="5224770"/>
            <a:ext cx="666750" cy="304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C9FC-BCCC-EF3A-6487-3F45220B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22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D740A1A-092F-F06C-0F4A-23359C1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6825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CE9C-02F5-521F-38A6-53811B0D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C901-D4C2-DE97-1FE9-D96AF87F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r>
              <a:rPr lang="en-US"/>
              <a:t>Without any apriori location constraints, </a:t>
            </a:r>
          </a:p>
          <a:p>
            <a:pPr lvl="1"/>
            <a:r>
              <a:rPr lang="en-US"/>
              <a:t>nearly half of the voxels selected by the models fall into the language atlas.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Conclusion: brain regions active in language processing also highly correspond to these representations</a:t>
            </a:r>
            <a:r>
              <a:rPr lang="en-US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7B6E2-CDDA-E4F4-BB77-E7FB6FC9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3D34C-93DB-13E4-2DE5-C259F1B2531F}"/>
              </a:ext>
            </a:extLst>
          </p:cNvPr>
          <p:cNvSpPr txBox="1"/>
          <p:nvPr/>
        </p:nvSpPr>
        <p:spPr>
          <a:xfrm>
            <a:off x="0" y="6488668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 et al.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CC029-207F-561F-04DE-1ED06AB3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15695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57EFB-A64A-D064-46A2-B3DF5AC1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782955"/>
          </a:xfrm>
        </p:spPr>
        <p:txBody>
          <a:bodyPr/>
          <a:lstStyle/>
          <a:p>
            <a:pPr algn="ctr"/>
            <a:r>
              <a:rPr lang="en-US"/>
              <a:t>Collaborators</a:t>
            </a:r>
          </a:p>
        </p:txBody>
      </p:sp>
      <p:pic>
        <p:nvPicPr>
          <p:cNvPr id="5" name="Content Placeholder 4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0871950-1F00-FBF3-8F7D-2F9BA574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" y="1529079"/>
            <a:ext cx="1673942" cy="1774559"/>
          </a:xfrm>
        </p:spPr>
      </p:pic>
      <p:pic>
        <p:nvPicPr>
          <p:cNvPr id="7" name="Picture 6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68A478A9-B75B-1BE9-EF48-426EB52F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" y="4114962"/>
            <a:ext cx="1673942" cy="1774560"/>
          </a:xfrm>
          <a:prstGeom prst="rect">
            <a:avLst/>
          </a:prstGeom>
        </p:spPr>
      </p:pic>
      <p:pic>
        <p:nvPicPr>
          <p:cNvPr id="9" name="Picture 8" descr="A picture containing person, indoor, wearing, posing&#10;&#10;Description automatically generated">
            <a:extLst>
              <a:ext uri="{FF2B5EF4-FFF2-40B4-BE49-F238E27FC236}">
                <a16:creationId xmlns:a16="http://schemas.microsoft.com/office/drawing/2014/main" id="{F8BA48A8-4050-66B1-9837-9D141904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039" y="4114962"/>
            <a:ext cx="1673942" cy="1774560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FF311303-907F-5C2E-7E8A-1C7FA06D2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37" y="4114962"/>
            <a:ext cx="1673942" cy="1774560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F6B1426-ACC5-FEBB-92EF-F05AB8991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039" y="1529078"/>
            <a:ext cx="1673942" cy="1774559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E432BE8-CB48-933B-6E9F-EA6B62B2E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37" y="1529078"/>
            <a:ext cx="1673942" cy="177455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5B670E-C123-9F08-726D-4C6FA3D1EE07}"/>
              </a:ext>
            </a:extLst>
          </p:cNvPr>
          <p:cNvSpPr/>
          <p:nvPr/>
        </p:nvSpPr>
        <p:spPr>
          <a:xfrm>
            <a:off x="752526" y="3321030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Subba Reddy Oota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41E384D-CB81-3685-9BEA-F81712138CC5}"/>
              </a:ext>
            </a:extLst>
          </p:cNvPr>
          <p:cNvSpPr/>
          <p:nvPr/>
        </p:nvSpPr>
        <p:spPr>
          <a:xfrm>
            <a:off x="5332105" y="3321030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NimbusRomNo9L-Regu"/>
              </a:rPr>
              <a:t>Jashn Arora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817501-FED7-2091-4812-A2511FEA403B}"/>
              </a:ext>
            </a:extLst>
          </p:cNvPr>
          <p:cNvSpPr/>
          <p:nvPr/>
        </p:nvSpPr>
        <p:spPr>
          <a:xfrm>
            <a:off x="9639351" y="3321030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NimbusRomNo9L-Regu"/>
              </a:rPr>
              <a:t>Veeral Agarwal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0794F5-2101-ABA9-DAFD-D8261F504993}"/>
              </a:ext>
            </a:extLst>
          </p:cNvPr>
          <p:cNvSpPr/>
          <p:nvPr/>
        </p:nvSpPr>
        <p:spPr>
          <a:xfrm>
            <a:off x="752526" y="5906916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NimbusRomNo9L-Regu"/>
              </a:rPr>
              <a:t>Mounika Marreddy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F0B086-FCAA-BF3F-BEA9-10DB207AF451}"/>
              </a:ext>
            </a:extLst>
          </p:cNvPr>
          <p:cNvSpPr/>
          <p:nvPr/>
        </p:nvSpPr>
        <p:spPr>
          <a:xfrm>
            <a:off x="5332105" y="5906916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NimbusRomNo9L-Regu"/>
              </a:rPr>
              <a:t>Manish Gupta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549849-CBBA-B4EA-808E-0A87473612FC}"/>
              </a:ext>
            </a:extLst>
          </p:cNvPr>
          <p:cNvSpPr/>
          <p:nvPr/>
        </p:nvSpPr>
        <p:spPr>
          <a:xfrm>
            <a:off x="9639351" y="5906915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NimbusRomNo9L-Regu"/>
              </a:rPr>
              <a:t>Bapi Raju Surampudi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77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74E9-056F-4ED8-BB5D-0494282F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" y="77088"/>
            <a:ext cx="10515600" cy="51405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/>
              <a:t>Encoding vs. </a:t>
            </a:r>
            <a:r>
              <a:rPr lang="en-US" sz="4000" dirty="0"/>
              <a:t>Decoding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FEA97E-DA3F-4FBF-8A01-C32631A595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t="1807" r="-1" b="4118"/>
          <a:stretch/>
        </p:blipFill>
        <p:spPr bwMode="auto">
          <a:xfrm>
            <a:off x="4135120" y="1619250"/>
            <a:ext cx="63627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AAC45E-59B3-F93A-DC5C-E159EB18297E}"/>
              </a:ext>
            </a:extLst>
          </p:cNvPr>
          <p:cNvSpPr txBox="1"/>
          <p:nvPr/>
        </p:nvSpPr>
        <p:spPr>
          <a:xfrm>
            <a:off x="-68826" y="6411580"/>
            <a:ext cx="2735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_sansregular"/>
                <a:ea typeface="+mn-ea"/>
                <a:cs typeface="+mn-cs"/>
                <a:hlinkClick r:id="rId3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Haiguang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open_sansregular"/>
                <a:ea typeface="+mn-ea"/>
                <a:cs typeface="+mn-cs"/>
                <a:hlinkClick r:id="rId3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_sansregular"/>
                <a:ea typeface="+mn-ea"/>
                <a:cs typeface="+mn-cs"/>
                <a:hlinkClick r:id="rId3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_sansregular"/>
                <a:ea typeface="+mn-ea"/>
                <a:cs typeface="+mn-cs"/>
              </a:rPr>
              <a:t> et al, 2017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CE4CF9-381C-E3AD-B9E5-DC0F042FD2D3}"/>
              </a:ext>
            </a:extLst>
          </p:cNvPr>
          <p:cNvSpPr/>
          <p:nvPr/>
        </p:nvSpPr>
        <p:spPr>
          <a:xfrm>
            <a:off x="5574835" y="906453"/>
            <a:ext cx="1327690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Encoding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212A589-E49D-CD6F-E04A-0A5E5C67F629}"/>
              </a:ext>
            </a:extLst>
          </p:cNvPr>
          <p:cNvSpPr/>
          <p:nvPr/>
        </p:nvSpPr>
        <p:spPr>
          <a:xfrm rot="10800000">
            <a:off x="5742988" y="5721359"/>
            <a:ext cx="1327690" cy="614363"/>
          </a:xfrm>
          <a:prstGeom prst="rightArrow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7CA0A-8127-B617-A3FA-343E89FAB2A5}"/>
              </a:ext>
            </a:extLst>
          </p:cNvPr>
          <p:cNvSpPr txBox="1"/>
          <p:nvPr/>
        </p:nvSpPr>
        <p:spPr>
          <a:xfrm flipH="1">
            <a:off x="5989590" y="5843875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51131-180B-C929-C93B-53DD64F8B0E9}"/>
              </a:ext>
            </a:extLst>
          </p:cNvPr>
          <p:cNvSpPr txBox="1"/>
          <p:nvPr/>
        </p:nvSpPr>
        <p:spPr>
          <a:xfrm>
            <a:off x="3171825" y="829091"/>
            <a:ext cx="2157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Representation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3AEB-D2F4-65FF-8263-158731DB74DE}"/>
              </a:ext>
            </a:extLst>
          </p:cNvPr>
          <p:cNvSpPr txBox="1"/>
          <p:nvPr/>
        </p:nvSpPr>
        <p:spPr>
          <a:xfrm>
            <a:off x="3339977" y="5645159"/>
            <a:ext cx="2157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  <a:p>
            <a:pPr algn="ctr"/>
            <a:r>
              <a:rPr lang="en-US" sz="2400">
                <a:solidFill>
                  <a:prstClr val="black"/>
                </a:solidFill>
              </a:rPr>
              <a:t>Representation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988F9-5A68-1412-1CC4-0384707B0633}"/>
              </a:ext>
            </a:extLst>
          </p:cNvPr>
          <p:cNvSpPr txBox="1"/>
          <p:nvPr/>
        </p:nvSpPr>
        <p:spPr>
          <a:xfrm>
            <a:off x="7148317" y="959792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fMRI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09E1-1307-C9E6-1A2B-BFB560A41F50}"/>
              </a:ext>
            </a:extLst>
          </p:cNvPr>
          <p:cNvSpPr txBox="1"/>
          <p:nvPr/>
        </p:nvSpPr>
        <p:spPr>
          <a:xfrm>
            <a:off x="7316470" y="57977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fMRI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77C55F7-AECC-AE70-05A7-AEFD228D5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81162"/>
            <a:ext cx="3501513" cy="39862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2AD21B-6362-4F0B-99CF-5A4CD868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376481D-57D7-E452-C166-4B309ED4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396941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9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A75E-174F-0A88-F5B6-EF12ACEF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7464"/>
            <a:ext cx="4343400" cy="1378168"/>
          </a:xfrm>
        </p:spPr>
        <p:txBody>
          <a:bodyPr anchor="ctr">
            <a:normAutofit fontScale="90000"/>
          </a:bodyPr>
          <a:lstStyle/>
          <a:p>
            <a:r>
              <a:rPr lang="en-US" sz="4800"/>
              <a:t>What is Brain Decoding?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0D40E-369B-3F4E-116C-EC6F8EBE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456" y="817729"/>
            <a:ext cx="6007608" cy="101763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Can you read the mind with fMRI?</a:t>
            </a:r>
          </a:p>
          <a:p>
            <a:r>
              <a:rPr lang="en-US" sz="2200" dirty="0"/>
              <a:t>Or at least tell what the person saw?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33CADE-6071-AA97-526F-D2A337F11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5" b="29885"/>
          <a:stretch/>
        </p:blipFill>
        <p:spPr>
          <a:xfrm>
            <a:off x="155940" y="2939845"/>
            <a:ext cx="5778516" cy="190252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0FCE058-BF08-6C1B-4F55-746F8D344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85"/>
          <a:stretch/>
        </p:blipFill>
        <p:spPr>
          <a:xfrm>
            <a:off x="6257546" y="3983600"/>
            <a:ext cx="2638804" cy="16911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3C56B8-2C1E-97CB-04EB-AAFBA88900E1}"/>
              </a:ext>
            </a:extLst>
          </p:cNvPr>
          <p:cNvSpPr/>
          <p:nvPr/>
        </p:nvSpPr>
        <p:spPr>
          <a:xfrm>
            <a:off x="630936" y="3171825"/>
            <a:ext cx="835914" cy="8286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37019F-1D1B-6570-B95C-4710DE24744F}"/>
              </a:ext>
            </a:extLst>
          </p:cNvPr>
          <p:cNvSpPr/>
          <p:nvPr/>
        </p:nvSpPr>
        <p:spPr>
          <a:xfrm>
            <a:off x="3758184" y="3171824"/>
            <a:ext cx="835914" cy="8286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AD3A39-77FD-92BC-D243-74EAC7E48599}"/>
              </a:ext>
            </a:extLst>
          </p:cNvPr>
          <p:cNvSpPr/>
          <p:nvPr/>
        </p:nvSpPr>
        <p:spPr>
          <a:xfrm>
            <a:off x="630936" y="4000499"/>
            <a:ext cx="835914" cy="828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5D156C-BCF3-DAC5-AFD2-827B6B83546E}"/>
              </a:ext>
            </a:extLst>
          </p:cNvPr>
          <p:cNvSpPr/>
          <p:nvPr/>
        </p:nvSpPr>
        <p:spPr>
          <a:xfrm>
            <a:off x="3758184" y="4020291"/>
            <a:ext cx="835914" cy="828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EC74553-F8E8-5EB2-68AE-E7BE6C6A8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40"/>
          <a:stretch/>
        </p:blipFill>
        <p:spPr>
          <a:xfrm>
            <a:off x="155940" y="4876798"/>
            <a:ext cx="5778516" cy="106298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5F053A2-2514-CD84-1FA0-F4DBF92D5619}"/>
              </a:ext>
            </a:extLst>
          </p:cNvPr>
          <p:cNvSpPr/>
          <p:nvPr/>
        </p:nvSpPr>
        <p:spPr>
          <a:xfrm>
            <a:off x="3758184" y="5067300"/>
            <a:ext cx="835914" cy="82867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38F135-C198-8276-5D3F-F44A877D4E17}"/>
              </a:ext>
            </a:extLst>
          </p:cNvPr>
          <p:cNvSpPr/>
          <p:nvPr/>
        </p:nvSpPr>
        <p:spPr>
          <a:xfrm>
            <a:off x="630936" y="5067299"/>
            <a:ext cx="835914" cy="82867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900C61AD-7AF9-08DF-F1F7-726D635FC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5"/>
          <a:stretch/>
        </p:blipFill>
        <p:spPr>
          <a:xfrm>
            <a:off x="8896350" y="3983600"/>
            <a:ext cx="3210210" cy="16911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047AFC-B02E-3C23-768C-E5022E10753A}"/>
              </a:ext>
            </a:extLst>
          </p:cNvPr>
          <p:cNvSpPr txBox="1"/>
          <p:nvPr/>
        </p:nvSpPr>
        <p:spPr>
          <a:xfrm>
            <a:off x="2098921" y="2478180"/>
            <a:ext cx="1892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Visual Task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C0BD34-2437-F511-886A-1DFE35F68BED}"/>
              </a:ext>
            </a:extLst>
          </p:cNvPr>
          <p:cNvSpPr txBox="1"/>
          <p:nvPr/>
        </p:nvSpPr>
        <p:spPr>
          <a:xfrm>
            <a:off x="7894700" y="3457575"/>
            <a:ext cx="2334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Language Task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45718-77B0-39EE-B112-95E526C20648}"/>
              </a:ext>
            </a:extLst>
          </p:cNvPr>
          <p:cNvSpPr txBox="1"/>
          <p:nvPr/>
        </p:nvSpPr>
        <p:spPr>
          <a:xfrm>
            <a:off x="0" y="6488668"/>
            <a:ext cx="390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30303"/>
                </a:solidFill>
                <a:latin typeface="Roboto" panose="02000000000000000000" pitchFamily="2" charset="0"/>
              </a:rPr>
              <a:t>Smith</a:t>
            </a:r>
            <a:r>
              <a:rPr lang="en-US" b="0" i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et al., 2011</a:t>
            </a:r>
            <a:r>
              <a:rPr lang="en-US" b="0" i="0">
                <a:effectLst/>
                <a:latin typeface="Roboto" panose="02000000000000000000" pitchFamily="2" charset="0"/>
              </a:rPr>
              <a:t>, Wang et al. 2019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02C8-9CF8-6A1E-F8F7-4B6E7048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F43BF-ABD3-AEE7-F0C5-F22D2FA8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84632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16" grpId="0" animBg="1"/>
      <p:bldP spid="18" grpId="0" animBg="1"/>
      <p:bldP spid="20" grpId="0" animBg="1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6DC-E2CE-B708-D804-D4FA0828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45167"/>
            <a:ext cx="11772900" cy="923925"/>
          </a:xfrm>
        </p:spPr>
        <p:txBody>
          <a:bodyPr>
            <a:normAutofit/>
          </a:bodyPr>
          <a:lstStyle/>
          <a:p>
            <a:r>
              <a:rPr lang="en-US" sz="4000" dirty="0"/>
              <a:t>Classical 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FE1D-585C-3E1E-369B-6A94EE4B0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365942"/>
            <a:ext cx="11668125" cy="5244407"/>
          </a:xfrm>
        </p:spPr>
        <p:txBody>
          <a:bodyPr/>
          <a:lstStyle/>
          <a:p>
            <a:r>
              <a:rPr lang="en-US" dirty="0"/>
              <a:t>Classical decoding solutions extracting linguistic meaning from imaging data have been largely limited to </a:t>
            </a:r>
          </a:p>
          <a:p>
            <a:pPr lvl="1"/>
            <a:r>
              <a:rPr lang="en-US" dirty="0"/>
              <a:t>concrete nouns, </a:t>
            </a:r>
          </a:p>
          <a:p>
            <a:pPr lvl="1"/>
            <a:r>
              <a:rPr lang="en-US" dirty="0"/>
              <a:t>using similar stimuli for training and testing, </a:t>
            </a:r>
          </a:p>
          <a:p>
            <a:pPr lvl="1"/>
            <a:r>
              <a:rPr lang="en-US" dirty="0"/>
              <a:t>small number of semantic categories.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190EDDC-F3D5-9319-CF12-E764A2A6E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90" b="2"/>
          <a:stretch/>
        </p:blipFill>
        <p:spPr>
          <a:xfrm>
            <a:off x="7110256" y="3429000"/>
            <a:ext cx="3460955" cy="28897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EA3D865-FAFC-5920-476E-52F688385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9" y="3922150"/>
            <a:ext cx="4656807" cy="2222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F7B42-0CEF-E5E9-729C-D1135FBBED64}"/>
              </a:ext>
            </a:extLst>
          </p:cNvPr>
          <p:cNvSpPr txBox="1"/>
          <p:nvPr/>
        </p:nvSpPr>
        <p:spPr>
          <a:xfrm>
            <a:off x="0" y="6462369"/>
            <a:ext cx="380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Mitchell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083F16-105C-F967-702A-946C5E20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159AA07-9E18-D2D9-10B7-583AEF12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234721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0768-059D-A676-8B97-01AF0FA7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51"/>
            <a:ext cx="10515600" cy="787400"/>
          </a:xfrm>
        </p:spPr>
        <p:txBody>
          <a:bodyPr>
            <a:normAutofit/>
          </a:bodyPr>
          <a:lstStyle/>
          <a:p>
            <a:r>
              <a:rPr lang="en-US"/>
              <a:t>Multi-view and Cross-view Brain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75D1-7680-42EF-3F68-9A23FFCC8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1100"/>
            <a:ext cx="7370507" cy="54483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Human  brains have  the  unique  capability  of  language acquisition:</a:t>
            </a:r>
          </a:p>
          <a:p>
            <a:pPr lvl="1"/>
            <a:r>
              <a:rPr lang="en-US" sz="2000" dirty="0"/>
              <a:t>the process of learning the language </a:t>
            </a:r>
          </a:p>
          <a:p>
            <a:pPr lvl="1"/>
            <a:r>
              <a:rPr lang="en-US" sz="2000" dirty="0"/>
              <a:t>understand  the  meaning  of  concepts from  multiple  modalities  such  as  images,  text, speech, and videos.</a:t>
            </a:r>
          </a:p>
          <a:p>
            <a:r>
              <a:rPr lang="en-US" sz="2000" dirty="0"/>
              <a:t>Prior works </a:t>
            </a:r>
            <a:r>
              <a:rPr lang="en-US" sz="2000" b="0" i="0" dirty="0">
                <a:effectLst/>
              </a:rPr>
              <a:t>focus on single-view brain decoding using traditional feature engineering.</a:t>
            </a:r>
            <a:endParaRPr lang="en-US" sz="2000" dirty="0"/>
          </a:p>
          <a:p>
            <a:r>
              <a:rPr lang="en-US" sz="2000" dirty="0"/>
              <a:t>However, how the brain captures the meaning of linguistic stimuli across multiple views is still a critical open question in neuroscience.</a:t>
            </a:r>
          </a:p>
          <a:p>
            <a:r>
              <a:rPr lang="en-US" sz="2000" dirty="0"/>
              <a:t>Consider three different views of the concept bird: </a:t>
            </a:r>
          </a:p>
          <a:p>
            <a:pPr lvl="1"/>
            <a:r>
              <a:rPr lang="en-US" sz="2000" dirty="0"/>
              <a:t>(1) sentence using the target word,</a:t>
            </a:r>
          </a:p>
          <a:p>
            <a:pPr lvl="1"/>
            <a:r>
              <a:rPr lang="en-US" sz="2000" dirty="0"/>
              <a:t>(2) picture presented with the target word label, and </a:t>
            </a:r>
          </a:p>
          <a:p>
            <a:pPr lvl="1"/>
            <a:r>
              <a:rPr lang="en-US" sz="2000" dirty="0"/>
              <a:t>(3) word cloud containing the target word along with other semantically related words.</a:t>
            </a:r>
          </a:p>
          <a:p>
            <a:r>
              <a:rPr lang="en-US" sz="2000" dirty="0"/>
              <a:t>Earlier works have explored which of these three different  views  provides  richer  information  to  understand the concept.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414A5BF-6D7C-371B-E824-62929E42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95"/>
          <a:stretch/>
        </p:blipFill>
        <p:spPr>
          <a:xfrm>
            <a:off x="8023430" y="1469225"/>
            <a:ext cx="3920919" cy="157877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A01B4D1-382E-C7EA-1B75-6BC0E966F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5" b="44791"/>
          <a:stretch/>
        </p:blipFill>
        <p:spPr>
          <a:xfrm>
            <a:off x="8023430" y="3048000"/>
            <a:ext cx="3920919" cy="111104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18B1EE9-A19B-A09D-5CC4-56BD8257E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7"/>
          <a:stretch/>
        </p:blipFill>
        <p:spPr>
          <a:xfrm>
            <a:off x="8023430" y="4257368"/>
            <a:ext cx="3920919" cy="20839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341EDF-4C2B-7C0A-826D-C9517C256758}"/>
              </a:ext>
            </a:extLst>
          </p:cNvPr>
          <p:cNvSpPr/>
          <p:nvPr/>
        </p:nvSpPr>
        <p:spPr>
          <a:xfrm>
            <a:off x="9334500" y="1362075"/>
            <a:ext cx="666750" cy="409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EEFB2D-C4F1-4454-C097-DE89DA11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6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C9D3AD3-F8FF-AB62-C99B-A8E72893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75172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3C81CFCE-3358-39AC-3C79-ED0827736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7" b="2810"/>
          <a:stretch/>
        </p:blipFill>
        <p:spPr>
          <a:xfrm>
            <a:off x="197496" y="4747555"/>
            <a:ext cx="9184629" cy="1613916"/>
          </a:xfrm>
          <a:prstGeom prst="rect">
            <a:avLst/>
          </a:prstGeom>
        </p:spPr>
      </p:pic>
      <p:pic>
        <p:nvPicPr>
          <p:cNvPr id="24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A06D2E9E-0D13-6DCE-0AA3-482E9E5C6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9" b="47251"/>
          <a:stretch/>
        </p:blipFill>
        <p:spPr>
          <a:xfrm>
            <a:off x="285986" y="3484644"/>
            <a:ext cx="9096139" cy="1029758"/>
          </a:xfrm>
          <a:prstGeom prst="rect">
            <a:avLst/>
          </a:prstGeom>
        </p:spPr>
      </p:pic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16568796-854B-5060-5F54-3F0494B02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53"/>
          <a:stretch/>
        </p:blipFill>
        <p:spPr>
          <a:xfrm>
            <a:off x="369162" y="1644729"/>
            <a:ext cx="9012963" cy="14923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08961-08D3-426F-B83A-16F0FBB1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5938"/>
            <a:ext cx="10515600" cy="63787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/>
              <a:t>Dataset Details (Experiment-1)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77220C2-2A40-ABD7-7344-5CC7CB00EFA4}"/>
              </a:ext>
            </a:extLst>
          </p:cNvPr>
          <p:cNvSpPr/>
          <p:nvPr/>
        </p:nvSpPr>
        <p:spPr>
          <a:xfrm>
            <a:off x="9785519" y="2380952"/>
            <a:ext cx="458935" cy="30986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09E1E-3D42-3761-2F9B-A09AB955148E}"/>
              </a:ext>
            </a:extLst>
          </p:cNvPr>
          <p:cNvSpPr txBox="1"/>
          <p:nvPr/>
        </p:nvSpPr>
        <p:spPr>
          <a:xfrm>
            <a:off x="10244454" y="2028796"/>
            <a:ext cx="18618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Concept + 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F1780E-C6E5-00F8-3F62-98552A81B746}"/>
              </a:ext>
            </a:extLst>
          </p:cNvPr>
          <p:cNvSpPr/>
          <p:nvPr/>
        </p:nvSpPr>
        <p:spPr>
          <a:xfrm>
            <a:off x="1182445" y="1520130"/>
            <a:ext cx="590550" cy="4476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2E6F08-CE17-545C-DAFC-49E58D1EDF1C}"/>
              </a:ext>
            </a:extLst>
          </p:cNvPr>
          <p:cNvCxnSpPr>
            <a:cxnSpLocks/>
          </p:cNvCxnSpPr>
          <p:nvPr/>
        </p:nvCxnSpPr>
        <p:spPr>
          <a:xfrm flipV="1">
            <a:off x="1772995" y="1296441"/>
            <a:ext cx="657225" cy="376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BFE4B8-BBE3-6073-7923-A7113E7B5E7E}"/>
              </a:ext>
            </a:extLst>
          </p:cNvPr>
          <p:cNvSpPr txBox="1"/>
          <p:nvPr/>
        </p:nvSpPr>
        <p:spPr>
          <a:xfrm>
            <a:off x="1919287" y="936843"/>
            <a:ext cx="1551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Concept Word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216CAB7-BAF1-4B4A-243D-04709029C637}"/>
              </a:ext>
            </a:extLst>
          </p:cNvPr>
          <p:cNvSpPr/>
          <p:nvPr/>
        </p:nvSpPr>
        <p:spPr>
          <a:xfrm>
            <a:off x="9785519" y="3854500"/>
            <a:ext cx="458935" cy="30986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66DC4-02A2-6874-1A37-D71EACD71E12}"/>
              </a:ext>
            </a:extLst>
          </p:cNvPr>
          <p:cNvSpPr txBox="1"/>
          <p:nvPr/>
        </p:nvSpPr>
        <p:spPr>
          <a:xfrm>
            <a:off x="10244454" y="3657273"/>
            <a:ext cx="18618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Concept + 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B75DB3A-1891-3804-62FB-EA3BB70D5064}"/>
              </a:ext>
            </a:extLst>
          </p:cNvPr>
          <p:cNvSpPr/>
          <p:nvPr/>
        </p:nvSpPr>
        <p:spPr>
          <a:xfrm>
            <a:off x="9780205" y="5465264"/>
            <a:ext cx="458935" cy="30986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9E738-B821-D112-12D9-8A4EB8D14D0A}"/>
              </a:ext>
            </a:extLst>
          </p:cNvPr>
          <p:cNvSpPr txBox="1"/>
          <p:nvPr/>
        </p:nvSpPr>
        <p:spPr>
          <a:xfrm>
            <a:off x="10244454" y="5112362"/>
            <a:ext cx="18618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Concept + 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B444C4-F4EA-5E9C-831F-E20BEA4F885F}"/>
              </a:ext>
            </a:extLst>
          </p:cNvPr>
          <p:cNvSpPr/>
          <p:nvPr/>
        </p:nvSpPr>
        <p:spPr>
          <a:xfrm>
            <a:off x="80963" y="3297792"/>
            <a:ext cx="1509712" cy="13807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4E34F9-DDBF-AEBF-1021-38A49EDBF737}"/>
              </a:ext>
            </a:extLst>
          </p:cNvPr>
          <p:cNvSpPr/>
          <p:nvPr/>
        </p:nvSpPr>
        <p:spPr>
          <a:xfrm>
            <a:off x="1066800" y="5241426"/>
            <a:ext cx="590550" cy="4476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B9B9EA-838C-E3B7-055D-EC7FD1FD1F3E}"/>
              </a:ext>
            </a:extLst>
          </p:cNvPr>
          <p:cNvSpPr txBox="1"/>
          <p:nvPr/>
        </p:nvSpPr>
        <p:spPr>
          <a:xfrm>
            <a:off x="0" y="6462369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Periera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4C53-7714-D541-CDE8-7C326803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9ACE126-E02E-06A6-DDB6-252AA570F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</p:spTree>
    <p:extLst>
      <p:ext uri="{BB962C8B-B14F-4D97-AF65-F5344CB8AC3E}">
        <p14:creationId xmlns:p14="http://schemas.microsoft.com/office/powerpoint/2010/main" val="269032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6" grpId="0" animBg="1"/>
      <p:bldP spid="12" grpId="0"/>
      <p:bldP spid="14" grpId="0" animBg="1"/>
      <p:bldP spid="15" grpId="0"/>
      <p:bldP spid="17" grpId="0" animBg="1"/>
      <p:bldP spid="18" grpId="0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6503-32D9-8F83-51FD-A570174C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84542"/>
            <a:ext cx="10515600" cy="568325"/>
          </a:xfrm>
        </p:spPr>
        <p:txBody>
          <a:bodyPr>
            <a:normAutofit fontScale="90000"/>
          </a:bodyPr>
          <a:lstStyle/>
          <a:p>
            <a:r>
              <a:rPr lang="en-US"/>
              <a:t>Informative Voxel Selection</a:t>
            </a:r>
          </a:p>
        </p:txBody>
      </p:sp>
      <p:pic>
        <p:nvPicPr>
          <p:cNvPr id="6" name="Content Placeholder 4" descr="Graphical user interface, 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0DE950E-41F3-CC7C-61CD-E0ED49CE7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6"/>
          <a:stretch/>
        </p:blipFill>
        <p:spPr>
          <a:xfrm>
            <a:off x="7683939" y="3225846"/>
            <a:ext cx="1377574" cy="1600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C33D7B-89AF-E3F9-7490-609AF1172180}"/>
              </a:ext>
            </a:extLst>
          </p:cNvPr>
          <p:cNvSpPr txBox="1"/>
          <p:nvPr/>
        </p:nvSpPr>
        <p:spPr>
          <a:xfrm>
            <a:off x="3879035" y="4533498"/>
            <a:ext cx="1479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Voxel + 26 neighbors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in 3D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1F894B-1B4D-77A5-DD4F-CC19642723F9}"/>
              </a:ext>
            </a:extLst>
          </p:cNvPr>
          <p:cNvSpPr/>
          <p:nvPr/>
        </p:nvSpPr>
        <p:spPr>
          <a:xfrm>
            <a:off x="4128691" y="3589449"/>
            <a:ext cx="980501" cy="43031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BF989-E41D-5245-547A-CB8EDDE0B534}"/>
              </a:ext>
            </a:extLst>
          </p:cNvPr>
          <p:cNvSpPr/>
          <p:nvPr/>
        </p:nvSpPr>
        <p:spPr>
          <a:xfrm>
            <a:off x="5190993" y="3560987"/>
            <a:ext cx="1276350" cy="542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Ridge Regression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DF0EFA-E44D-C4A0-40B2-2158353A1CD5}"/>
              </a:ext>
            </a:extLst>
          </p:cNvPr>
          <p:cNvSpPr/>
          <p:nvPr/>
        </p:nvSpPr>
        <p:spPr>
          <a:xfrm>
            <a:off x="6549144" y="3589449"/>
            <a:ext cx="1067329" cy="43031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831C7-4C73-E70F-6D89-8CF862F42BB6}"/>
              </a:ext>
            </a:extLst>
          </p:cNvPr>
          <p:cNvSpPr txBox="1"/>
          <p:nvPr/>
        </p:nvSpPr>
        <p:spPr>
          <a:xfrm>
            <a:off x="10092705" y="1198900"/>
            <a:ext cx="1650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Apartment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E72161-CD09-6EBB-BBCB-7061A628BA96}"/>
              </a:ext>
            </a:extLst>
          </p:cNvPr>
          <p:cNvSpPr/>
          <p:nvPr/>
        </p:nvSpPr>
        <p:spPr>
          <a:xfrm rot="5400000">
            <a:off x="10375853" y="2345832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6047D-2E5E-FA47-2552-1F57463CFAF0}"/>
              </a:ext>
            </a:extLst>
          </p:cNvPr>
          <p:cNvSpPr txBox="1"/>
          <p:nvPr/>
        </p:nvSpPr>
        <p:spPr>
          <a:xfrm>
            <a:off x="10341817" y="5118273"/>
            <a:ext cx="1151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BERT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4C30D1CD-FDC6-644A-FCF9-C4806052D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7" r="15356"/>
          <a:stretch/>
        </p:blipFill>
        <p:spPr>
          <a:xfrm>
            <a:off x="9097477" y="2079801"/>
            <a:ext cx="442452" cy="2914505"/>
          </a:xfrm>
          <a:prstGeom prst="rect">
            <a:avLst/>
          </a:prstGeom>
        </p:spPr>
      </p:pic>
      <p:pic>
        <p:nvPicPr>
          <p:cNvPr id="25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84DBA28-0996-7596-25A5-F9C4BF188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1" t="36914"/>
          <a:stretch/>
        </p:blipFill>
        <p:spPr>
          <a:xfrm rot="10800000" flipV="1">
            <a:off x="1772738" y="3313969"/>
            <a:ext cx="1299084" cy="1185202"/>
          </a:xfr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F9D87438-301B-3A18-A25E-9AA90CF8448E}"/>
              </a:ext>
            </a:extLst>
          </p:cNvPr>
          <p:cNvSpPr/>
          <p:nvPr/>
        </p:nvSpPr>
        <p:spPr>
          <a:xfrm rot="5400000">
            <a:off x="1789659" y="2345832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42591-DD9F-6CF7-21E2-F5B7926C492D}"/>
              </a:ext>
            </a:extLst>
          </p:cNvPr>
          <p:cNvSpPr txBox="1"/>
          <p:nvPr/>
        </p:nvSpPr>
        <p:spPr>
          <a:xfrm>
            <a:off x="1803532" y="1181141"/>
            <a:ext cx="1650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Apartment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A tall building with many windows&#10;&#10;Description automatically generated with low confidence">
            <a:extLst>
              <a:ext uri="{FF2B5EF4-FFF2-40B4-BE49-F238E27FC236}">
                <a16:creationId xmlns:a16="http://schemas.microsoft.com/office/drawing/2014/main" id="{E7DC3656-FB4C-2B8A-BE67-91A8A87D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" y="1035948"/>
            <a:ext cx="1727404" cy="1295553"/>
          </a:xfrm>
          <a:prstGeom prst="rect">
            <a:avLst/>
          </a:prstGeom>
        </p:spPr>
      </p:pic>
      <p:pic>
        <p:nvPicPr>
          <p:cNvPr id="29" name="Picture 28" descr="A picture containing text, plant, flower&#10;&#10;Description automatically generated">
            <a:extLst>
              <a:ext uri="{FF2B5EF4-FFF2-40B4-BE49-F238E27FC236}">
                <a16:creationId xmlns:a16="http://schemas.microsoft.com/office/drawing/2014/main" id="{FD72738F-68B1-B06C-FF89-5DC3EA644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87" y="3143410"/>
            <a:ext cx="1067328" cy="1355761"/>
          </a:xfrm>
          <a:prstGeom prst="rect">
            <a:avLst/>
          </a:prstGeom>
        </p:spPr>
      </p:pic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8A46709C-0747-3CD8-ED41-5C6CCDCB74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0" b="9406"/>
          <a:stretch/>
        </p:blipFill>
        <p:spPr>
          <a:xfrm>
            <a:off x="4443850" y="1940762"/>
            <a:ext cx="3371164" cy="1285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E98EE1-6CFB-F4AA-756F-AB58C7075C92}"/>
              </a:ext>
            </a:extLst>
          </p:cNvPr>
          <p:cNvSpPr txBox="1"/>
          <p:nvPr/>
        </p:nvSpPr>
        <p:spPr>
          <a:xfrm>
            <a:off x="4076274" y="1546014"/>
            <a:ext cx="4148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cs typeface="Times New Roman" panose="02020603050405020304" pitchFamily="18" charset="0"/>
              </a:rPr>
              <a:t>Pearson Correlation (R) = Corr(Y, W(X))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07BE8C-FEAF-E954-06FE-B8AC5D0EFB43}"/>
              </a:ext>
            </a:extLst>
          </p:cNvPr>
          <p:cNvCxnSpPr>
            <a:cxnSpLocks/>
          </p:cNvCxnSpPr>
          <p:nvPr/>
        </p:nvCxnSpPr>
        <p:spPr>
          <a:xfrm flipV="1">
            <a:off x="4563131" y="1164996"/>
            <a:ext cx="546061" cy="488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B57874-A480-031C-B03D-3650E029C73D}"/>
              </a:ext>
            </a:extLst>
          </p:cNvPr>
          <p:cNvSpPr txBox="1"/>
          <p:nvPr/>
        </p:nvSpPr>
        <p:spPr>
          <a:xfrm>
            <a:off x="4805675" y="828267"/>
            <a:ext cx="262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>
                <a:solidFill>
                  <a:prstClr val="black"/>
                </a:solidFill>
                <a:latin typeface="Calibri" panose="020F0502020204030204"/>
              </a:rPr>
              <a:t>Correlation across feature dimensions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90CA9-1E2E-FF89-CDCF-7F440C7A23E6}"/>
              </a:ext>
            </a:extLst>
          </p:cNvPr>
          <p:cNvSpPr txBox="1"/>
          <p:nvPr/>
        </p:nvSpPr>
        <p:spPr>
          <a:xfrm>
            <a:off x="269136" y="5124559"/>
            <a:ext cx="1151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 – R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….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AB4DA5-080E-50CA-D831-F40CD3FF970D}"/>
              </a:ext>
            </a:extLst>
          </p:cNvPr>
          <p:cNvSpPr/>
          <p:nvPr/>
        </p:nvSpPr>
        <p:spPr>
          <a:xfrm>
            <a:off x="121763" y="5067492"/>
            <a:ext cx="1432179" cy="170596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8C54BF-7430-F6E2-63F6-F5E4E942541D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1553942" y="5920475"/>
            <a:ext cx="13797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7508AC-1695-3CCF-4F50-FE4DF2FB0F5E}"/>
              </a:ext>
            </a:extLst>
          </p:cNvPr>
          <p:cNvSpPr txBox="1"/>
          <p:nvPr/>
        </p:nvSpPr>
        <p:spPr>
          <a:xfrm>
            <a:off x="2933700" y="5630402"/>
            <a:ext cx="3410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Select 5000 voxels based on top-5000 correlation scores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E043F6-AA61-D322-A387-DD3F3B6C590E}"/>
              </a:ext>
            </a:extLst>
          </p:cNvPr>
          <p:cNvSpPr txBox="1"/>
          <p:nvPr/>
        </p:nvSpPr>
        <p:spPr>
          <a:xfrm>
            <a:off x="3058763" y="2848208"/>
            <a:ext cx="1054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3D Image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C44EC-5402-F1DF-4C4F-F7019A18E623}"/>
              </a:ext>
            </a:extLst>
          </p:cNvPr>
          <p:cNvSpPr txBox="1"/>
          <p:nvPr/>
        </p:nvSpPr>
        <p:spPr>
          <a:xfrm>
            <a:off x="4386379" y="3167145"/>
            <a:ext cx="395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73BE3B-083A-9A6C-9802-81053FD529CB}"/>
              </a:ext>
            </a:extLst>
          </p:cNvPr>
          <p:cNvSpPr txBox="1"/>
          <p:nvPr/>
        </p:nvSpPr>
        <p:spPr>
          <a:xfrm>
            <a:off x="6796626" y="3163962"/>
            <a:ext cx="395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957989-BA90-2F3D-318F-0173AE4AB011}"/>
              </a:ext>
            </a:extLst>
          </p:cNvPr>
          <p:cNvSpPr txBox="1"/>
          <p:nvPr/>
        </p:nvSpPr>
        <p:spPr>
          <a:xfrm>
            <a:off x="5623652" y="3163962"/>
            <a:ext cx="395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4BBF3-C0C8-EA01-2C05-AAD4BEDF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7026363-FB83-5B11-83A6-47AA99BE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506940-B17C-E8E1-6923-468D3C9E3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30" y="3313968"/>
            <a:ext cx="1962795" cy="18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 animBg="1"/>
      <p:bldP spid="16" grpId="0"/>
      <p:bldP spid="18" grpId="0" animBg="1"/>
      <p:bldP spid="19" grpId="0"/>
      <p:bldP spid="26" grpId="0" animBg="1"/>
      <p:bldP spid="27" grpId="0"/>
      <p:bldP spid="31" grpId="0"/>
      <p:bldP spid="33" grpId="0"/>
      <p:bldP spid="37" grpId="0"/>
      <p:bldP spid="38" grpId="0" animBg="1"/>
      <p:bldP spid="40" grpId="0"/>
      <p:bldP spid="44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C1B7-EEEB-D5C7-85FC-7FFF6EAE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73026"/>
            <a:ext cx="10515600" cy="850832"/>
          </a:xfrm>
        </p:spPr>
        <p:txBody>
          <a:bodyPr>
            <a:normAutofit/>
          </a:bodyPr>
          <a:lstStyle/>
          <a:p>
            <a:r>
              <a:rPr lang="en-US" sz="4000"/>
              <a:t>Brain Decoder Schematic? (concept+picture)</a:t>
            </a:r>
          </a:p>
        </p:txBody>
      </p:sp>
      <p:pic>
        <p:nvPicPr>
          <p:cNvPr id="9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7814A7A-479A-23DD-DA8C-9088D04B8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1" t="36914"/>
          <a:stretch/>
        </p:blipFill>
        <p:spPr>
          <a:xfrm rot="10800000" flipV="1">
            <a:off x="1619249" y="3506996"/>
            <a:ext cx="1501875" cy="1547730"/>
          </a:xfr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4ACC26-053D-FB94-8094-77A694305BC7}"/>
              </a:ext>
            </a:extLst>
          </p:cNvPr>
          <p:cNvSpPr/>
          <p:nvPr/>
        </p:nvSpPr>
        <p:spPr>
          <a:xfrm rot="5400000">
            <a:off x="1731275" y="2348240"/>
            <a:ext cx="1083255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380DC-75AE-FDEF-6FBF-05DBE9B7FE0A}"/>
              </a:ext>
            </a:extLst>
          </p:cNvPr>
          <p:cNvSpPr txBox="1"/>
          <p:nvPr/>
        </p:nvSpPr>
        <p:spPr>
          <a:xfrm>
            <a:off x="1768503" y="1183976"/>
            <a:ext cx="1650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Apartment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tall building with many windows&#10;&#10;Description automatically generated with low confidence">
            <a:extLst>
              <a:ext uri="{FF2B5EF4-FFF2-40B4-BE49-F238E27FC236}">
                <a16:creationId xmlns:a16="http://schemas.microsoft.com/office/drawing/2014/main" id="{99337EBF-816A-CCE7-7445-95D06333F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" y="1035948"/>
            <a:ext cx="1727404" cy="1295553"/>
          </a:xfrm>
          <a:prstGeom prst="rect">
            <a:avLst/>
          </a:prstGeom>
        </p:spPr>
      </p:pic>
      <p:pic>
        <p:nvPicPr>
          <p:cNvPr id="17" name="Content Placeholder 4" descr="Graphical user interface, 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4398A0D-0607-AEE6-D4E8-272FEA95D0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50"/>
          <a:stretch/>
        </p:blipFill>
        <p:spPr>
          <a:xfrm>
            <a:off x="3078852" y="3424320"/>
            <a:ext cx="1080192" cy="1581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4BCCB2-EBE0-DF7D-B1A4-B89E0FD07809}"/>
              </a:ext>
            </a:extLst>
          </p:cNvPr>
          <p:cNvSpPr txBox="1"/>
          <p:nvPr/>
        </p:nvSpPr>
        <p:spPr>
          <a:xfrm>
            <a:off x="9633087" y="1177441"/>
            <a:ext cx="1650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Apartment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EFAD52-BB98-5F3C-359E-A954C61C46C4}"/>
              </a:ext>
            </a:extLst>
          </p:cNvPr>
          <p:cNvSpPr/>
          <p:nvPr/>
        </p:nvSpPr>
        <p:spPr>
          <a:xfrm rot="5400000">
            <a:off x="9916233" y="2311093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pic>
        <p:nvPicPr>
          <p:cNvPr id="21" name="Content Placeholder 4" descr="Graphical user interface, 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CDB03C1-3577-DAC3-3966-5F135BAFE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6"/>
          <a:stretch/>
        </p:blipFill>
        <p:spPr>
          <a:xfrm>
            <a:off x="6942706" y="3424320"/>
            <a:ext cx="1582993" cy="1838632"/>
          </a:xfrm>
          <a:prstGeom prst="rect">
            <a:avLst/>
          </a:prstGeom>
        </p:spPr>
      </p:pic>
      <p:pic>
        <p:nvPicPr>
          <p:cNvPr id="22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1A814A9-330F-DF03-3DD4-E98EEC5CD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7" r="15356"/>
          <a:stretch/>
        </p:blipFill>
        <p:spPr>
          <a:xfrm>
            <a:off x="8389374" y="2348447"/>
            <a:ext cx="442452" cy="2914505"/>
          </a:xfrm>
          <a:prstGeom prst="rect">
            <a:avLst/>
          </a:prstGeom>
        </p:spPr>
      </p:pic>
      <p:pic>
        <p:nvPicPr>
          <p:cNvPr id="23" name="Content Placeholder 4" descr="Graphical user interface, 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5F2D06-C014-CAFD-C470-A86E2756C1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6" r="25552"/>
          <a:stretch/>
        </p:blipFill>
        <p:spPr>
          <a:xfrm>
            <a:off x="5236132" y="3575490"/>
            <a:ext cx="1689369" cy="154023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FD5CB2-27C7-E71B-8F4C-EBCDD981BBF9}"/>
              </a:ext>
            </a:extLst>
          </p:cNvPr>
          <p:cNvSpPr/>
          <p:nvPr/>
        </p:nvSpPr>
        <p:spPr>
          <a:xfrm>
            <a:off x="5442641" y="3032565"/>
            <a:ext cx="1276350" cy="542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Ridge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BB792A-B359-E112-0CC0-192BE8CC3450}"/>
              </a:ext>
            </a:extLst>
          </p:cNvPr>
          <p:cNvSpPr txBox="1"/>
          <p:nvPr/>
        </p:nvSpPr>
        <p:spPr>
          <a:xfrm>
            <a:off x="-1" y="6462369"/>
            <a:ext cx="415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Periera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2018, </a:t>
            </a:r>
            <a:r>
              <a:rPr lang="en-US"/>
              <a:t>Devlin et al. 2018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DB1076-0C47-C316-2734-A7983F33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4EAD2E-3345-D823-E06B-09C7A129C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957" y="3669285"/>
            <a:ext cx="722830" cy="105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4BF15E-3FAA-2330-AB88-074AD256F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805" y="3986091"/>
            <a:ext cx="341947" cy="185841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05EAB88-CD6C-6F50-0554-0E828E3F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Coling-2022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8FAEF-D1F4-1465-05FD-04948F35B7BC}"/>
              </a:ext>
            </a:extLst>
          </p:cNvPr>
          <p:cNvSpPr txBox="1"/>
          <p:nvPr/>
        </p:nvSpPr>
        <p:spPr>
          <a:xfrm>
            <a:off x="9926298" y="5117062"/>
            <a:ext cx="1151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BERT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BC8A49D-F77E-9FA4-BD97-E2E936BBF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18" y="3312757"/>
            <a:ext cx="2291981" cy="1804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41C0A-9D3D-147B-D7C2-476DB8D815FF}"/>
              </a:ext>
            </a:extLst>
          </p:cNvPr>
          <p:cNvSpPr txBox="1"/>
          <p:nvPr/>
        </p:nvSpPr>
        <p:spPr>
          <a:xfrm>
            <a:off x="9926297" y="5115727"/>
            <a:ext cx="1151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BERT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4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8" grpId="0"/>
      <p:bldP spid="14" grpId="0" animBg="1"/>
      <p:bldP spid="24" grpId="0" animBg="1"/>
      <p:bldP spid="4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760</Words>
  <Application>Microsoft Office PowerPoint</Application>
  <PresentationFormat>Widescreen</PresentationFormat>
  <Paragraphs>215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NimbusRomNo9L-Regu</vt:lpstr>
      <vt:lpstr>open_sansregular</vt:lpstr>
      <vt:lpstr>Roboto</vt:lpstr>
      <vt:lpstr>Times New Roman</vt:lpstr>
      <vt:lpstr>Office Theme</vt:lpstr>
      <vt:lpstr>Multi-view and Cross-view Brain Decoding</vt:lpstr>
      <vt:lpstr>What is fMRI?</vt:lpstr>
      <vt:lpstr>Encoding vs. Decoding</vt:lpstr>
      <vt:lpstr>What is Brain Decoding?</vt:lpstr>
      <vt:lpstr>Classical Decoders</vt:lpstr>
      <vt:lpstr>Multi-view and Cross-view Brain Decoding</vt:lpstr>
      <vt:lpstr>Dataset Details (Experiment-1)</vt:lpstr>
      <vt:lpstr>Informative Voxel Selection</vt:lpstr>
      <vt:lpstr>Brain Decoder Schematic? (concept+picture)</vt:lpstr>
      <vt:lpstr>Brain Decoder Schematic? (concept+sentence)</vt:lpstr>
      <vt:lpstr>Evaluating Decoding Models: Pairwise Accuracy</vt:lpstr>
      <vt:lpstr>Evaluating Decoding Models: Rank Accuracy</vt:lpstr>
      <vt:lpstr>Multi-view decoding</vt:lpstr>
      <vt:lpstr>Multi-view decoding results</vt:lpstr>
      <vt:lpstr>Distribution of Informative Voxels</vt:lpstr>
      <vt:lpstr>Distribution of Information Voxels: Language Network</vt:lpstr>
      <vt:lpstr>Distribution of Informative Voxels: Visual Network</vt:lpstr>
      <vt:lpstr>Cross-view Decoding</vt:lpstr>
      <vt:lpstr>Cross-view Decoding results</vt:lpstr>
      <vt:lpstr>Distribution of Informative Voxels</vt:lpstr>
      <vt:lpstr>Distribution of Informative Voxels: Language Network</vt:lpstr>
      <vt:lpstr>Distribution of Information Voxels: Visual Network</vt:lpstr>
      <vt:lpstr>Insights</vt:lpstr>
      <vt:lpstr>Collaborators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Multi-view and Cross-view Brain Decoding</dc:title>
  <dc:creator>Oota Reddy</dc:creator>
  <cp:lastModifiedBy>Oota Reddy</cp:lastModifiedBy>
  <cp:revision>23</cp:revision>
  <dcterms:created xsi:type="dcterms:W3CDTF">2022-09-23T21:30:44Z</dcterms:created>
  <dcterms:modified xsi:type="dcterms:W3CDTF">2022-09-25T12:10:36Z</dcterms:modified>
</cp:coreProperties>
</file>